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64" r:id="rId2"/>
    <p:sldId id="290" r:id="rId3"/>
    <p:sldId id="271" r:id="rId4"/>
    <p:sldId id="284" r:id="rId5"/>
    <p:sldId id="291" r:id="rId6"/>
    <p:sldId id="277" r:id="rId7"/>
    <p:sldId id="278" r:id="rId8"/>
    <p:sldId id="281" r:id="rId9"/>
    <p:sldId id="282" r:id="rId10"/>
    <p:sldId id="283" r:id="rId11"/>
    <p:sldId id="286" r:id="rId12"/>
    <p:sldId id="288" r:id="rId13"/>
    <p:sldId id="285" r:id="rId14"/>
    <p:sldId id="274" r:id="rId15"/>
    <p:sldId id="287" r:id="rId16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99CCFF"/>
    <a:srgbClr val="FFCC99"/>
    <a:srgbClr val="FFCCCC"/>
    <a:srgbClr val="75A3FF"/>
    <a:srgbClr val="93B7FF"/>
    <a:srgbClr val="85AEFF"/>
    <a:srgbClr val="6699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5059" autoAdjust="0"/>
  </p:normalViewPr>
  <p:slideViewPr>
    <p:cSldViewPr snapToGrid="0" showGuides="1">
      <p:cViewPr varScale="1">
        <p:scale>
          <a:sx n="108" d="100"/>
          <a:sy n="108" d="100"/>
        </p:scale>
        <p:origin x="600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01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A98391-864F-4946-8E2D-4129D6EBE46F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256231F3-1D2B-4E1E-9FB9-F6BF82734D11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適用對象</a:t>
          </a:r>
          <a:endParaRPr lang="zh-TW" altLang="en-US" sz="3200" dirty="0">
            <a:solidFill>
              <a:schemeClr val="tx1"/>
            </a:solidFill>
          </a:endParaRPr>
        </a:p>
      </dgm:t>
    </dgm:pt>
    <dgm:pt modelId="{531F8068-C9D0-46B0-BA10-BD9E878A3503}" type="parTrans" cxnId="{A3257E0A-EF66-4E1F-B6AE-A97BFCEB6C6F}">
      <dgm:prSet/>
      <dgm:spPr/>
      <dgm:t>
        <a:bodyPr/>
        <a:lstStyle/>
        <a:p>
          <a:endParaRPr lang="zh-TW" altLang="en-US" sz="3200">
            <a:solidFill>
              <a:schemeClr val="tx1"/>
            </a:solidFill>
          </a:endParaRPr>
        </a:p>
      </dgm:t>
    </dgm:pt>
    <dgm:pt modelId="{5506D848-09ED-4632-B27A-E4FC026E111A}" type="sibTrans" cxnId="{A3257E0A-EF66-4E1F-B6AE-A97BFCEB6C6F}">
      <dgm:prSet/>
      <dgm:spPr/>
      <dgm:t>
        <a:bodyPr/>
        <a:lstStyle/>
        <a:p>
          <a:endParaRPr lang="zh-TW" altLang="en-US" sz="3200">
            <a:solidFill>
              <a:schemeClr val="tx1"/>
            </a:solidFill>
          </a:endParaRPr>
        </a:p>
      </dgm:t>
    </dgm:pt>
    <dgm:pt modelId="{BD0843CB-87CB-4012-955C-5013E3E6C7A4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彈性修業申請各單位分工</a:t>
          </a:r>
        </a:p>
      </dgm:t>
    </dgm:pt>
    <dgm:pt modelId="{C20574A7-23FD-442B-AA88-B69B1DFD458F}" type="parTrans" cxnId="{D2BF5AF8-0E01-4801-BAEB-A42A680BD0F9}">
      <dgm:prSet/>
      <dgm:spPr/>
      <dgm:t>
        <a:bodyPr/>
        <a:lstStyle/>
        <a:p>
          <a:endParaRPr lang="zh-TW" altLang="en-US" sz="3200">
            <a:solidFill>
              <a:schemeClr val="tx1"/>
            </a:solidFill>
          </a:endParaRPr>
        </a:p>
      </dgm:t>
    </dgm:pt>
    <dgm:pt modelId="{09B0AB03-499F-4048-93FA-D352C75EDE5E}" type="sibTrans" cxnId="{D2BF5AF8-0E01-4801-BAEB-A42A680BD0F9}">
      <dgm:prSet/>
      <dgm:spPr/>
      <dgm:t>
        <a:bodyPr/>
        <a:lstStyle/>
        <a:p>
          <a:endParaRPr lang="zh-TW" altLang="en-US" sz="3200">
            <a:solidFill>
              <a:schemeClr val="tx1"/>
            </a:solidFill>
          </a:endParaRPr>
        </a:p>
      </dgm:t>
    </dgm:pt>
    <dgm:pt modelId="{709ED2C7-F2E2-44FE-AC09-F71BDD54F848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如何擁有就學役男身分？</a:t>
          </a:r>
          <a:endParaRPr lang="en-US" altLang="zh-TW" sz="3200" dirty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92B08745-195A-47EA-B4DA-0A60EF64289A}" type="parTrans" cxnId="{5A12A38D-F6B0-41F6-9705-94F290AB877E}">
      <dgm:prSet/>
      <dgm:spPr/>
      <dgm:t>
        <a:bodyPr/>
        <a:lstStyle/>
        <a:p>
          <a:endParaRPr lang="zh-TW" altLang="en-US" sz="3200">
            <a:solidFill>
              <a:schemeClr val="tx1"/>
            </a:solidFill>
          </a:endParaRPr>
        </a:p>
      </dgm:t>
    </dgm:pt>
    <dgm:pt modelId="{6AC078CA-9F0F-4080-9BC3-03D1E1DC724A}" type="sibTrans" cxnId="{5A12A38D-F6B0-41F6-9705-94F290AB877E}">
      <dgm:prSet/>
      <dgm:spPr/>
      <dgm:t>
        <a:bodyPr/>
        <a:lstStyle/>
        <a:p>
          <a:endParaRPr lang="zh-TW" altLang="en-US" sz="3200">
            <a:solidFill>
              <a:schemeClr val="tx1"/>
            </a:solidFill>
          </a:endParaRPr>
        </a:p>
      </dgm:t>
    </dgm:pt>
    <dgm:pt modelId="{FFCF9F6D-1CBF-4150-896E-638FF6697069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選擇就學服役模式須注意哪些事呢？</a:t>
          </a:r>
          <a:endParaRPr lang="en-US" altLang="zh-TW" sz="3200" dirty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E6009B57-2C63-4E8D-994E-10DF6421C4DB}" type="parTrans" cxnId="{127B4483-AED8-43C9-B929-D3EE9C3237A1}">
      <dgm:prSet/>
      <dgm:spPr/>
      <dgm:t>
        <a:bodyPr/>
        <a:lstStyle/>
        <a:p>
          <a:endParaRPr lang="zh-TW" altLang="en-US" sz="3200">
            <a:solidFill>
              <a:schemeClr val="tx1"/>
            </a:solidFill>
          </a:endParaRPr>
        </a:p>
      </dgm:t>
    </dgm:pt>
    <dgm:pt modelId="{CFF7A969-0617-4ECC-B361-F2D4BA276437}" type="sibTrans" cxnId="{127B4483-AED8-43C9-B929-D3EE9C3237A1}">
      <dgm:prSet/>
      <dgm:spPr/>
      <dgm:t>
        <a:bodyPr/>
        <a:lstStyle/>
        <a:p>
          <a:endParaRPr lang="zh-TW" altLang="en-US" sz="3200">
            <a:solidFill>
              <a:schemeClr val="tx1"/>
            </a:solidFill>
          </a:endParaRPr>
        </a:p>
      </dgm:t>
    </dgm:pt>
    <dgm:pt modelId="{24BA6F8D-E6C8-4D9D-9F73-4868DB23BAA0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參考資料</a:t>
          </a:r>
        </a:p>
      </dgm:t>
    </dgm:pt>
    <dgm:pt modelId="{8A3B2170-896C-4476-B93D-8E20FB7B1D7B}" type="parTrans" cxnId="{4182F552-C7A2-4A75-8A9E-43FB08898478}">
      <dgm:prSet/>
      <dgm:spPr/>
      <dgm:t>
        <a:bodyPr/>
        <a:lstStyle/>
        <a:p>
          <a:endParaRPr lang="zh-TW" altLang="en-US" sz="3200">
            <a:solidFill>
              <a:schemeClr val="tx1"/>
            </a:solidFill>
          </a:endParaRPr>
        </a:p>
      </dgm:t>
    </dgm:pt>
    <dgm:pt modelId="{81498855-27DE-4D24-B42A-6A3BB153C2CD}" type="sibTrans" cxnId="{4182F552-C7A2-4A75-8A9E-43FB08898478}">
      <dgm:prSet/>
      <dgm:spPr/>
      <dgm:t>
        <a:bodyPr/>
        <a:lstStyle/>
        <a:p>
          <a:endParaRPr lang="zh-TW" altLang="en-US" sz="3200">
            <a:solidFill>
              <a:schemeClr val="tx1"/>
            </a:solidFill>
          </a:endParaRPr>
        </a:p>
      </dgm:t>
    </dgm:pt>
    <dgm:pt modelId="{E7E7D930-88FA-4F64-90E2-14727A356FD0}" type="pres">
      <dgm:prSet presAssocID="{8AA98391-864F-4946-8E2D-4129D6EBE46F}" presName="Name0" presStyleCnt="0">
        <dgm:presLayoutVars>
          <dgm:chMax val="7"/>
          <dgm:chPref val="7"/>
          <dgm:dir/>
        </dgm:presLayoutVars>
      </dgm:prSet>
      <dgm:spPr/>
    </dgm:pt>
    <dgm:pt modelId="{75B42B61-BF26-4CC5-BA36-C71971881126}" type="pres">
      <dgm:prSet presAssocID="{8AA98391-864F-4946-8E2D-4129D6EBE46F}" presName="Name1" presStyleCnt="0"/>
      <dgm:spPr/>
    </dgm:pt>
    <dgm:pt modelId="{55647830-0858-429D-8E4A-8326CFD99B78}" type="pres">
      <dgm:prSet presAssocID="{8AA98391-864F-4946-8E2D-4129D6EBE46F}" presName="cycle" presStyleCnt="0"/>
      <dgm:spPr/>
    </dgm:pt>
    <dgm:pt modelId="{1836AA61-532C-4456-8DAF-6FEEAAA86BA5}" type="pres">
      <dgm:prSet presAssocID="{8AA98391-864F-4946-8E2D-4129D6EBE46F}" presName="srcNode" presStyleLbl="node1" presStyleIdx="0" presStyleCnt="5"/>
      <dgm:spPr/>
    </dgm:pt>
    <dgm:pt modelId="{45C58046-1F10-4DC4-BD72-16F5FB4C5FD9}" type="pres">
      <dgm:prSet presAssocID="{8AA98391-864F-4946-8E2D-4129D6EBE46F}" presName="conn" presStyleLbl="parChTrans1D2" presStyleIdx="0" presStyleCnt="1"/>
      <dgm:spPr/>
    </dgm:pt>
    <dgm:pt modelId="{12058363-ABF5-417A-9921-13DFA57CAC62}" type="pres">
      <dgm:prSet presAssocID="{8AA98391-864F-4946-8E2D-4129D6EBE46F}" presName="extraNode" presStyleLbl="node1" presStyleIdx="0" presStyleCnt="5"/>
      <dgm:spPr/>
    </dgm:pt>
    <dgm:pt modelId="{C3896103-E2A2-4AF5-B643-A168C4642F85}" type="pres">
      <dgm:prSet presAssocID="{8AA98391-864F-4946-8E2D-4129D6EBE46F}" presName="dstNode" presStyleLbl="node1" presStyleIdx="0" presStyleCnt="5"/>
      <dgm:spPr/>
    </dgm:pt>
    <dgm:pt modelId="{AEB51A3A-39BA-4318-B3DC-629C5F78B5FC}" type="pres">
      <dgm:prSet presAssocID="{256231F3-1D2B-4E1E-9FB9-F6BF82734D11}" presName="text_1" presStyleLbl="node1" presStyleIdx="0" presStyleCnt="5" custScaleY="120449">
        <dgm:presLayoutVars>
          <dgm:bulletEnabled val="1"/>
        </dgm:presLayoutVars>
      </dgm:prSet>
      <dgm:spPr/>
    </dgm:pt>
    <dgm:pt modelId="{4668D9E5-5921-462F-81E0-707DA2C83EB0}" type="pres">
      <dgm:prSet presAssocID="{256231F3-1D2B-4E1E-9FB9-F6BF82734D11}" presName="accent_1" presStyleCnt="0"/>
      <dgm:spPr/>
    </dgm:pt>
    <dgm:pt modelId="{C8620A4F-EDB1-4851-9836-37262DB1EC22}" type="pres">
      <dgm:prSet presAssocID="{256231F3-1D2B-4E1E-9FB9-F6BF82734D11}" presName="accentRepeatNode" presStyleLbl="solidFgAcc1" presStyleIdx="0" presStyleCnt="5"/>
      <dgm:spPr/>
    </dgm:pt>
    <dgm:pt modelId="{67094018-8D05-4452-BC58-403E5D37F7B5}" type="pres">
      <dgm:prSet presAssocID="{BD0843CB-87CB-4012-955C-5013E3E6C7A4}" presName="text_2" presStyleLbl="node1" presStyleIdx="1" presStyleCnt="5" custScaleY="120449">
        <dgm:presLayoutVars>
          <dgm:bulletEnabled val="1"/>
        </dgm:presLayoutVars>
      </dgm:prSet>
      <dgm:spPr/>
    </dgm:pt>
    <dgm:pt modelId="{5EFFC90C-A9C5-4CC2-8D64-79B4522FDCFB}" type="pres">
      <dgm:prSet presAssocID="{BD0843CB-87CB-4012-955C-5013E3E6C7A4}" presName="accent_2" presStyleCnt="0"/>
      <dgm:spPr/>
    </dgm:pt>
    <dgm:pt modelId="{A73BF575-CEC4-466E-B087-FE9809D07DEA}" type="pres">
      <dgm:prSet presAssocID="{BD0843CB-87CB-4012-955C-5013E3E6C7A4}" presName="accentRepeatNode" presStyleLbl="solidFgAcc1" presStyleIdx="1" presStyleCnt="5"/>
      <dgm:spPr/>
    </dgm:pt>
    <dgm:pt modelId="{352FCFF7-FB0B-4D48-B0FC-93C8793CA1DA}" type="pres">
      <dgm:prSet presAssocID="{709ED2C7-F2E2-44FE-AC09-F71BDD54F848}" presName="text_3" presStyleLbl="node1" presStyleIdx="2" presStyleCnt="5" custScaleY="120449">
        <dgm:presLayoutVars>
          <dgm:bulletEnabled val="1"/>
        </dgm:presLayoutVars>
      </dgm:prSet>
      <dgm:spPr/>
    </dgm:pt>
    <dgm:pt modelId="{2BBBE772-43A9-4D2A-A696-68040DF0E16E}" type="pres">
      <dgm:prSet presAssocID="{709ED2C7-F2E2-44FE-AC09-F71BDD54F848}" presName="accent_3" presStyleCnt="0"/>
      <dgm:spPr/>
    </dgm:pt>
    <dgm:pt modelId="{C4817B79-3AAB-41FE-97CE-F8C291C2B301}" type="pres">
      <dgm:prSet presAssocID="{709ED2C7-F2E2-44FE-AC09-F71BDD54F848}" presName="accentRepeatNode" presStyleLbl="solidFgAcc1" presStyleIdx="2" presStyleCnt="5"/>
      <dgm:spPr/>
    </dgm:pt>
    <dgm:pt modelId="{855AF41C-523E-4CDE-A203-69F26E32C927}" type="pres">
      <dgm:prSet presAssocID="{FFCF9F6D-1CBF-4150-896E-638FF6697069}" presName="text_4" presStyleLbl="node1" presStyleIdx="3" presStyleCnt="5" custScaleY="120449">
        <dgm:presLayoutVars>
          <dgm:bulletEnabled val="1"/>
        </dgm:presLayoutVars>
      </dgm:prSet>
      <dgm:spPr/>
    </dgm:pt>
    <dgm:pt modelId="{5FD61046-BC56-4693-8A0D-261CEC9D0CC0}" type="pres">
      <dgm:prSet presAssocID="{FFCF9F6D-1CBF-4150-896E-638FF6697069}" presName="accent_4" presStyleCnt="0"/>
      <dgm:spPr/>
    </dgm:pt>
    <dgm:pt modelId="{320A692C-CD18-4875-A6F1-132C2D492C78}" type="pres">
      <dgm:prSet presAssocID="{FFCF9F6D-1CBF-4150-896E-638FF6697069}" presName="accentRepeatNode" presStyleLbl="solidFgAcc1" presStyleIdx="3" presStyleCnt="5"/>
      <dgm:spPr/>
    </dgm:pt>
    <dgm:pt modelId="{DF629F80-74B4-4EA2-BF08-CE08EF0C6F21}" type="pres">
      <dgm:prSet presAssocID="{24BA6F8D-E6C8-4D9D-9F73-4868DB23BAA0}" presName="text_5" presStyleLbl="node1" presStyleIdx="4" presStyleCnt="5" custScaleY="120449">
        <dgm:presLayoutVars>
          <dgm:bulletEnabled val="1"/>
        </dgm:presLayoutVars>
      </dgm:prSet>
      <dgm:spPr/>
    </dgm:pt>
    <dgm:pt modelId="{9F087DD1-8DB9-49B7-8656-DDB94C80F607}" type="pres">
      <dgm:prSet presAssocID="{24BA6F8D-E6C8-4D9D-9F73-4868DB23BAA0}" presName="accent_5" presStyleCnt="0"/>
      <dgm:spPr/>
    </dgm:pt>
    <dgm:pt modelId="{824C6BE1-0624-4F96-847E-9BFB295F76F0}" type="pres">
      <dgm:prSet presAssocID="{24BA6F8D-E6C8-4D9D-9F73-4868DB23BAA0}" presName="accentRepeatNode" presStyleLbl="solidFgAcc1" presStyleIdx="4" presStyleCnt="5"/>
      <dgm:spPr/>
    </dgm:pt>
  </dgm:ptLst>
  <dgm:cxnLst>
    <dgm:cxn modelId="{A3257E0A-EF66-4E1F-B6AE-A97BFCEB6C6F}" srcId="{8AA98391-864F-4946-8E2D-4129D6EBE46F}" destId="{256231F3-1D2B-4E1E-9FB9-F6BF82734D11}" srcOrd="0" destOrd="0" parTransId="{531F8068-C9D0-46B0-BA10-BD9E878A3503}" sibTransId="{5506D848-09ED-4632-B27A-E4FC026E111A}"/>
    <dgm:cxn modelId="{9A07AF3C-6811-42FA-9B8A-15BCBB3A7255}" type="presOf" srcId="{BD0843CB-87CB-4012-955C-5013E3E6C7A4}" destId="{67094018-8D05-4452-BC58-403E5D37F7B5}" srcOrd="0" destOrd="0" presId="urn:microsoft.com/office/officeart/2008/layout/VerticalCurvedList"/>
    <dgm:cxn modelId="{6DA0E870-4A46-48E7-9667-994AAF31F485}" type="presOf" srcId="{8AA98391-864F-4946-8E2D-4129D6EBE46F}" destId="{E7E7D930-88FA-4F64-90E2-14727A356FD0}" srcOrd="0" destOrd="0" presId="urn:microsoft.com/office/officeart/2008/layout/VerticalCurvedList"/>
    <dgm:cxn modelId="{4182F552-C7A2-4A75-8A9E-43FB08898478}" srcId="{8AA98391-864F-4946-8E2D-4129D6EBE46F}" destId="{24BA6F8D-E6C8-4D9D-9F73-4868DB23BAA0}" srcOrd="4" destOrd="0" parTransId="{8A3B2170-896C-4476-B93D-8E20FB7B1D7B}" sibTransId="{81498855-27DE-4D24-B42A-6A3BB153C2CD}"/>
    <dgm:cxn modelId="{8B68D256-7D42-448F-914E-6289E1FB30AD}" type="presOf" srcId="{709ED2C7-F2E2-44FE-AC09-F71BDD54F848}" destId="{352FCFF7-FB0B-4D48-B0FC-93C8793CA1DA}" srcOrd="0" destOrd="0" presId="urn:microsoft.com/office/officeart/2008/layout/VerticalCurvedList"/>
    <dgm:cxn modelId="{4BF8E078-7997-4FB0-9A73-EA064B92BA38}" type="presOf" srcId="{256231F3-1D2B-4E1E-9FB9-F6BF82734D11}" destId="{AEB51A3A-39BA-4318-B3DC-629C5F78B5FC}" srcOrd="0" destOrd="0" presId="urn:microsoft.com/office/officeart/2008/layout/VerticalCurvedList"/>
    <dgm:cxn modelId="{127B4483-AED8-43C9-B929-D3EE9C3237A1}" srcId="{8AA98391-864F-4946-8E2D-4129D6EBE46F}" destId="{FFCF9F6D-1CBF-4150-896E-638FF6697069}" srcOrd="3" destOrd="0" parTransId="{E6009B57-2C63-4E8D-994E-10DF6421C4DB}" sibTransId="{CFF7A969-0617-4ECC-B361-F2D4BA276437}"/>
    <dgm:cxn modelId="{5A12A38D-F6B0-41F6-9705-94F290AB877E}" srcId="{8AA98391-864F-4946-8E2D-4129D6EBE46F}" destId="{709ED2C7-F2E2-44FE-AC09-F71BDD54F848}" srcOrd="2" destOrd="0" parTransId="{92B08745-195A-47EA-B4DA-0A60EF64289A}" sibTransId="{6AC078CA-9F0F-4080-9BC3-03D1E1DC724A}"/>
    <dgm:cxn modelId="{5D74C99F-04C9-4C6E-9AF7-A85E53B8F102}" type="presOf" srcId="{5506D848-09ED-4632-B27A-E4FC026E111A}" destId="{45C58046-1F10-4DC4-BD72-16F5FB4C5FD9}" srcOrd="0" destOrd="0" presId="urn:microsoft.com/office/officeart/2008/layout/VerticalCurvedList"/>
    <dgm:cxn modelId="{F46108B9-40BF-4847-AC91-B93BE1DA5044}" type="presOf" srcId="{FFCF9F6D-1CBF-4150-896E-638FF6697069}" destId="{855AF41C-523E-4CDE-A203-69F26E32C927}" srcOrd="0" destOrd="0" presId="urn:microsoft.com/office/officeart/2008/layout/VerticalCurvedList"/>
    <dgm:cxn modelId="{4833B8BF-0F9E-4984-822A-491746220820}" type="presOf" srcId="{24BA6F8D-E6C8-4D9D-9F73-4868DB23BAA0}" destId="{DF629F80-74B4-4EA2-BF08-CE08EF0C6F21}" srcOrd="0" destOrd="0" presId="urn:microsoft.com/office/officeart/2008/layout/VerticalCurvedList"/>
    <dgm:cxn modelId="{D2BF5AF8-0E01-4801-BAEB-A42A680BD0F9}" srcId="{8AA98391-864F-4946-8E2D-4129D6EBE46F}" destId="{BD0843CB-87CB-4012-955C-5013E3E6C7A4}" srcOrd="1" destOrd="0" parTransId="{C20574A7-23FD-442B-AA88-B69B1DFD458F}" sibTransId="{09B0AB03-499F-4048-93FA-D352C75EDE5E}"/>
    <dgm:cxn modelId="{B8F268D0-E701-43C7-B4A4-ECDBF1851FB2}" type="presParOf" srcId="{E7E7D930-88FA-4F64-90E2-14727A356FD0}" destId="{75B42B61-BF26-4CC5-BA36-C71971881126}" srcOrd="0" destOrd="0" presId="urn:microsoft.com/office/officeart/2008/layout/VerticalCurvedList"/>
    <dgm:cxn modelId="{20EAD8A8-BF9C-41C4-B855-47EBF3261572}" type="presParOf" srcId="{75B42B61-BF26-4CC5-BA36-C71971881126}" destId="{55647830-0858-429D-8E4A-8326CFD99B78}" srcOrd="0" destOrd="0" presId="urn:microsoft.com/office/officeart/2008/layout/VerticalCurvedList"/>
    <dgm:cxn modelId="{C0E32070-8F23-4C80-810B-22D4FC99539B}" type="presParOf" srcId="{55647830-0858-429D-8E4A-8326CFD99B78}" destId="{1836AA61-532C-4456-8DAF-6FEEAAA86BA5}" srcOrd="0" destOrd="0" presId="urn:microsoft.com/office/officeart/2008/layout/VerticalCurvedList"/>
    <dgm:cxn modelId="{3030469B-9AF9-4CFD-86CD-1ABC6E827218}" type="presParOf" srcId="{55647830-0858-429D-8E4A-8326CFD99B78}" destId="{45C58046-1F10-4DC4-BD72-16F5FB4C5FD9}" srcOrd="1" destOrd="0" presId="urn:microsoft.com/office/officeart/2008/layout/VerticalCurvedList"/>
    <dgm:cxn modelId="{9D56CD0C-C1A5-43AA-90F8-E679A2E4DEFF}" type="presParOf" srcId="{55647830-0858-429D-8E4A-8326CFD99B78}" destId="{12058363-ABF5-417A-9921-13DFA57CAC62}" srcOrd="2" destOrd="0" presId="urn:microsoft.com/office/officeart/2008/layout/VerticalCurvedList"/>
    <dgm:cxn modelId="{CC664C4F-78C2-4E1A-9C27-BDDD2663151E}" type="presParOf" srcId="{55647830-0858-429D-8E4A-8326CFD99B78}" destId="{C3896103-E2A2-4AF5-B643-A168C4642F85}" srcOrd="3" destOrd="0" presId="urn:microsoft.com/office/officeart/2008/layout/VerticalCurvedList"/>
    <dgm:cxn modelId="{E4F7B6CF-533A-43D7-907E-A094F729052C}" type="presParOf" srcId="{75B42B61-BF26-4CC5-BA36-C71971881126}" destId="{AEB51A3A-39BA-4318-B3DC-629C5F78B5FC}" srcOrd="1" destOrd="0" presId="urn:microsoft.com/office/officeart/2008/layout/VerticalCurvedList"/>
    <dgm:cxn modelId="{51A542B4-C3EA-481F-8BB1-6AA0236094AD}" type="presParOf" srcId="{75B42B61-BF26-4CC5-BA36-C71971881126}" destId="{4668D9E5-5921-462F-81E0-707DA2C83EB0}" srcOrd="2" destOrd="0" presId="urn:microsoft.com/office/officeart/2008/layout/VerticalCurvedList"/>
    <dgm:cxn modelId="{760EA787-C184-462C-A740-6FC365A286F6}" type="presParOf" srcId="{4668D9E5-5921-462F-81E0-707DA2C83EB0}" destId="{C8620A4F-EDB1-4851-9836-37262DB1EC22}" srcOrd="0" destOrd="0" presId="urn:microsoft.com/office/officeart/2008/layout/VerticalCurvedList"/>
    <dgm:cxn modelId="{B6CA49F7-F4FE-47E8-9656-B95460015F13}" type="presParOf" srcId="{75B42B61-BF26-4CC5-BA36-C71971881126}" destId="{67094018-8D05-4452-BC58-403E5D37F7B5}" srcOrd="3" destOrd="0" presId="urn:microsoft.com/office/officeart/2008/layout/VerticalCurvedList"/>
    <dgm:cxn modelId="{5DD19B41-B902-44EB-BEC7-8BE58BC4C850}" type="presParOf" srcId="{75B42B61-BF26-4CC5-BA36-C71971881126}" destId="{5EFFC90C-A9C5-4CC2-8D64-79B4522FDCFB}" srcOrd="4" destOrd="0" presId="urn:microsoft.com/office/officeart/2008/layout/VerticalCurvedList"/>
    <dgm:cxn modelId="{C2904409-4077-4EBC-8BEC-ACB908C9A849}" type="presParOf" srcId="{5EFFC90C-A9C5-4CC2-8D64-79B4522FDCFB}" destId="{A73BF575-CEC4-466E-B087-FE9809D07DEA}" srcOrd="0" destOrd="0" presId="urn:microsoft.com/office/officeart/2008/layout/VerticalCurvedList"/>
    <dgm:cxn modelId="{A72C6B94-6E67-41AD-AC5C-D43F03FF6A2F}" type="presParOf" srcId="{75B42B61-BF26-4CC5-BA36-C71971881126}" destId="{352FCFF7-FB0B-4D48-B0FC-93C8793CA1DA}" srcOrd="5" destOrd="0" presId="urn:microsoft.com/office/officeart/2008/layout/VerticalCurvedList"/>
    <dgm:cxn modelId="{1D48AD9D-998A-41E6-86E3-D4FB20E8315E}" type="presParOf" srcId="{75B42B61-BF26-4CC5-BA36-C71971881126}" destId="{2BBBE772-43A9-4D2A-A696-68040DF0E16E}" srcOrd="6" destOrd="0" presId="urn:microsoft.com/office/officeart/2008/layout/VerticalCurvedList"/>
    <dgm:cxn modelId="{16928767-A764-42CD-9FA3-23DA71577745}" type="presParOf" srcId="{2BBBE772-43A9-4D2A-A696-68040DF0E16E}" destId="{C4817B79-3AAB-41FE-97CE-F8C291C2B301}" srcOrd="0" destOrd="0" presId="urn:microsoft.com/office/officeart/2008/layout/VerticalCurvedList"/>
    <dgm:cxn modelId="{E4C54521-E1F6-4E52-B3F6-E0ADACF2DA73}" type="presParOf" srcId="{75B42B61-BF26-4CC5-BA36-C71971881126}" destId="{855AF41C-523E-4CDE-A203-69F26E32C927}" srcOrd="7" destOrd="0" presId="urn:microsoft.com/office/officeart/2008/layout/VerticalCurvedList"/>
    <dgm:cxn modelId="{383662CB-FBDE-4AA7-B07F-1BA6D3141990}" type="presParOf" srcId="{75B42B61-BF26-4CC5-BA36-C71971881126}" destId="{5FD61046-BC56-4693-8A0D-261CEC9D0CC0}" srcOrd="8" destOrd="0" presId="urn:microsoft.com/office/officeart/2008/layout/VerticalCurvedList"/>
    <dgm:cxn modelId="{10E5F5C7-B734-43E4-A5D4-B2074BF42E4D}" type="presParOf" srcId="{5FD61046-BC56-4693-8A0D-261CEC9D0CC0}" destId="{320A692C-CD18-4875-A6F1-132C2D492C78}" srcOrd="0" destOrd="0" presId="urn:microsoft.com/office/officeart/2008/layout/VerticalCurvedList"/>
    <dgm:cxn modelId="{4B64CE01-07FA-4F1E-813E-674EFEA0F4A5}" type="presParOf" srcId="{75B42B61-BF26-4CC5-BA36-C71971881126}" destId="{DF629F80-74B4-4EA2-BF08-CE08EF0C6F21}" srcOrd="9" destOrd="0" presId="urn:microsoft.com/office/officeart/2008/layout/VerticalCurvedList"/>
    <dgm:cxn modelId="{74D9E1B6-A69E-494D-8CD8-D50D10B6CBB8}" type="presParOf" srcId="{75B42B61-BF26-4CC5-BA36-C71971881126}" destId="{9F087DD1-8DB9-49B7-8656-DDB94C80F607}" srcOrd="10" destOrd="0" presId="urn:microsoft.com/office/officeart/2008/layout/VerticalCurvedList"/>
    <dgm:cxn modelId="{49010A0B-B2CD-4545-B507-E1DA3E74374F}" type="presParOf" srcId="{9F087DD1-8DB9-49B7-8656-DDB94C80F607}" destId="{824C6BE1-0624-4F96-847E-9BFB295F76F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760F7A-4672-4F50-9753-F476AF0D6652}" type="doc">
      <dgm:prSet loTypeId="urn:microsoft.com/office/officeart/2005/8/layout/process1" loCatId="process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B22466DB-A643-458D-A4BE-4DC0D3F0CBFA}">
      <dgm:prSet phldrT="[文字]" custT="1"/>
      <dgm:spPr>
        <a:solidFill>
          <a:srgbClr val="FFCC99"/>
        </a:solidFill>
      </dgm:spPr>
      <dgm:t>
        <a:bodyPr/>
        <a:lstStyle/>
        <a:p>
          <a:pPr algn="ctr"/>
          <a:r>
            <a:rPr lang="zh-TW" altLang="en-US" sz="2000" b="1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學生</a:t>
          </a:r>
          <a:endParaRPr lang="en-US" altLang="zh-TW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ctr"/>
          <a:r>
            <a:rPr lang="zh-TW" altLang="en-US" sz="16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填寫</a:t>
          </a:r>
          <a:r>
            <a:rPr lang="zh-TW" sz="16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就學役男彈性修業申請書</a:t>
          </a:r>
          <a:endParaRPr lang="en-US" altLang="zh-TW" sz="160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  <a:cs typeface="+mn-cs"/>
          </a:endParaRPr>
        </a:p>
        <a:p>
          <a:pPr algn="l"/>
          <a:r>
            <a:rPr lang="en-US" altLang="zh-TW" sz="160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※</a:t>
          </a:r>
          <a:r>
            <a:rPr lang="zh-TW" altLang="en-US" sz="1600" b="1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如確定辦理本方案，每學期皆須申請</a:t>
          </a:r>
          <a:endParaRPr lang="en-US" altLang="zh-TW" sz="1600" b="1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  <a:cs typeface="Times New Roman" panose="02020603050405020304" pitchFamily="18" charset="0"/>
          </a:endParaRPr>
        </a:p>
        <a:p>
          <a:pPr algn="l"/>
          <a:endParaRPr lang="zh-TW" altLang="en-US" sz="1600" b="1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  <a:cs typeface="+mn-cs"/>
          </a:endParaRPr>
        </a:p>
      </dgm:t>
    </dgm:pt>
    <dgm:pt modelId="{62A56BAC-119D-4134-8111-96202555FB15}" type="parTrans" cxnId="{187B2E4A-CFFA-476E-9F4A-00A0D39816B3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D3ED69B1-5E88-4C27-B2D6-4AB8F428A5F8}" type="sibTrans" cxnId="{187B2E4A-CFFA-476E-9F4A-00A0D39816B3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0434A21A-7D26-4726-9BC6-84E82ECC1B37}">
      <dgm:prSet phldrT="[文字]" custT="1"/>
      <dgm:spPr>
        <a:solidFill>
          <a:srgbClr val="CCFFCC"/>
        </a:solidFill>
      </dgm:spPr>
      <dgm:t>
        <a:bodyPr/>
        <a:lstStyle/>
        <a:p>
          <a:pPr algn="ctr"/>
          <a:r>
            <a:rPr lang="zh-TW" altLang="en-US" sz="2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導師</a:t>
          </a:r>
          <a:endParaRPr lang="en-US" altLang="zh-TW" sz="20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/>
          <a:r>
            <a: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1.</a:t>
          </a:r>
          <a:r>
            <a:rPr lang="zh-TW" altLang="en-US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輔導學生規劃修課計畫並填寫輔導紀錄</a:t>
          </a:r>
          <a:endParaRPr lang="en-US" altLang="zh-TW" sz="14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/>
          <a:r>
            <a:rPr lang="en-US" altLang="zh-TW" sz="14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zh-TW" sz="14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 提醒學生留意</a:t>
          </a:r>
          <a:r>
            <a:rPr lang="zh-TW" altLang="zh-TW" sz="140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課程次序性及學習成效</a:t>
          </a:r>
          <a:r>
            <a:rPr lang="zh-TW" altLang="zh-TW" sz="14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，且提醒注意系</a:t>
          </a:r>
          <a:r>
            <a:rPr lang="zh-TW" altLang="zh-TW" sz="140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畢業門檻</a:t>
          </a:r>
          <a:r>
            <a:rPr lang="zh-TW" altLang="zh-TW" sz="14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規定</a:t>
          </a:r>
          <a:endParaRPr lang="en-US" altLang="zh-TW" sz="1400" b="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/>
          <a:endParaRPr lang="zh-TW" altLang="en-US" sz="14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13CC9EB-1FC3-4004-9FDC-B3F59735C5CB}" type="parTrans" cxnId="{4AB31AA7-A9B5-4451-BCE5-101CE7116884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E6920FB9-FF96-456A-B089-6EE944ECB431}" type="sibTrans" cxnId="{4AB31AA7-A9B5-4451-BCE5-101CE7116884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35B725C3-49A3-4A5F-9A43-D313CCD6F3E6}">
      <dgm:prSet phldrT="[文字]" custT="1"/>
      <dgm:spPr>
        <a:solidFill>
          <a:srgbClr val="CCFF99"/>
        </a:solidFill>
      </dgm:spPr>
      <dgm:t>
        <a:bodyPr/>
        <a:lstStyle/>
        <a:p>
          <a:pPr algn="ctr">
            <a:spcAft>
              <a:spcPts val="0"/>
            </a:spcAft>
          </a:pPr>
          <a:r>
            <a:rPr lang="zh-TW" altLang="en-US" sz="2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各系</a:t>
          </a:r>
          <a:endParaRPr lang="en-US" altLang="zh-TW" sz="20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spcAft>
              <a:spcPct val="35000"/>
            </a:spcAft>
          </a:pPr>
          <a:r>
            <a:rPr lang="en-US" altLang="zh-TW" sz="14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1.</a:t>
          </a:r>
          <a:r>
            <a:rPr lang="zh-TW" altLang="en-US" sz="14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協助學生校內選課、</a:t>
          </a:r>
          <a:r>
            <a:rPr lang="zh-TW" altLang="zh-TW" sz="14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暑期</a:t>
          </a:r>
          <a:r>
            <a:rPr lang="zh-TW" altLang="en-US" sz="14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修課及跨校選課事宜</a:t>
          </a:r>
          <a:endParaRPr lang="en-US" altLang="zh-TW" sz="1400" b="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spcAft>
              <a:spcPct val="35000"/>
            </a:spcAft>
          </a:pPr>
          <a:r>
            <a:rPr lang="en-US" altLang="zh-TW" sz="14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en-US" sz="14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審核就學服役期間課程規劃</a:t>
          </a:r>
          <a:endParaRPr lang="en-US" altLang="zh-TW" sz="1400" b="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spcAft>
              <a:spcPct val="35000"/>
            </a:spcAft>
          </a:pPr>
          <a:r>
            <a: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3.</a:t>
          </a:r>
          <a:r>
            <a:rPr lang="zh-TW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提醒學生留意課程次序性及學習成效，且提醒注意系畢業門檻規定</a:t>
          </a:r>
          <a:endParaRPr lang="en-US" altLang="zh-TW" sz="14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F684808-A411-430C-8117-5FAD5951400E}" type="parTrans" cxnId="{5E6B7B02-7D4F-43BD-A6E7-53CCE5EFDB2D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9D20EA35-D590-4BBA-A16D-0161597D4F7A}" type="sibTrans" cxnId="{5E6B7B02-7D4F-43BD-A6E7-53CCE5EFDB2D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6A9D7731-D8FC-4D79-BEE3-EDC8E2838724}">
      <dgm:prSet phldrT="[文字]" custT="1"/>
      <dgm:spPr>
        <a:solidFill>
          <a:srgbClr val="CCECFF"/>
        </a:solidFill>
      </dgm:spPr>
      <dgm:t>
        <a:bodyPr/>
        <a:lstStyle/>
        <a:p>
          <a:pPr algn="ctr">
            <a:lnSpc>
              <a:spcPct val="90000"/>
            </a:lnSpc>
            <a:spcAft>
              <a:spcPts val="0"/>
            </a:spcAft>
          </a:pPr>
          <a:r>
            <a:rPr lang="zh-TW" altLang="en-US" sz="2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課務組</a:t>
          </a:r>
          <a:endParaRPr lang="en-US" altLang="zh-TW" sz="20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ct val="90000"/>
            </a:lnSpc>
            <a:spcAft>
              <a:spcPts val="0"/>
            </a:spcAft>
          </a:pPr>
          <a:r>
            <a: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1.</a:t>
          </a:r>
          <a:r>
            <a:rPr lang="zh-TW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適當放寬就學役男每學期最高學分數</a:t>
          </a:r>
          <a:r>
            <a:rPr lang="zh-TW" altLang="en-US" sz="1400" b="0" dirty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rPr>
            <a:t>、</a:t>
          </a:r>
          <a:r>
            <a:rPr lang="zh-TW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暑期開課申請條件</a:t>
          </a:r>
          <a:r>
            <a:rPr lang="zh-TW" altLang="en-US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及校內當學期或暑修未開設課程始得跨校選課之規定</a:t>
          </a:r>
          <a:endParaRPr lang="en-US" altLang="zh-TW" sz="14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altLang="zh-TW" sz="14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en-US" sz="14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複核服役期間課程規劃</a:t>
          </a:r>
          <a:endParaRPr lang="en-US" altLang="zh-TW" sz="1400" b="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3.</a:t>
          </a:r>
          <a:r>
            <a:rPr lang="zh-TW" altLang="en-US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彈性修業學生統計報部</a:t>
          </a:r>
        </a:p>
      </dgm:t>
    </dgm:pt>
    <dgm:pt modelId="{4683E8CB-0E08-4D08-8A70-0889C24080CE}" type="parTrans" cxnId="{82EE469D-38A5-44D2-9E15-046A68861740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0E43F705-3140-451E-91B1-8C931818C766}" type="sibTrans" cxnId="{82EE469D-38A5-44D2-9E15-046A68861740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DCC8CAA2-563F-4CFF-AB40-35105EA5082E}">
      <dgm:prSet phldrT="[文字]" custT="1"/>
      <dgm:spPr>
        <a:solidFill>
          <a:srgbClr val="99CCFF"/>
        </a:solidFill>
      </dgm:spPr>
      <dgm:t>
        <a:bodyPr/>
        <a:lstStyle/>
        <a:p>
          <a:pPr algn="ctr">
            <a:lnSpc>
              <a:spcPct val="90000"/>
            </a:lnSpc>
            <a:spcAft>
              <a:spcPct val="35000"/>
            </a:spcAft>
          </a:pPr>
          <a:r>
            <a:rPr lang="zh-TW" altLang="en-US" sz="2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註冊組</a:t>
          </a:r>
          <a:endParaRPr lang="en-US" altLang="zh-TW" sz="20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altLang="zh-TW" sz="15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1.</a:t>
          </a:r>
          <a:r>
            <a:rPr lang="zh-TW" altLang="en-US" sz="15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註記就學役男身分</a:t>
          </a:r>
          <a:endParaRPr lang="en-US" altLang="zh-TW" sz="15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altLang="zh-TW" sz="15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en-US" sz="1500" b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預立休學證明書及休學提醒</a:t>
          </a:r>
          <a:endParaRPr lang="en-US" altLang="zh-TW" sz="1500" b="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altLang="zh-TW" sz="15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3.</a:t>
          </a:r>
          <a:r>
            <a:rPr lang="zh-TW" altLang="en-US" sz="15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服役後復學提醒</a:t>
          </a:r>
          <a:endParaRPr lang="en-US" altLang="zh-TW" sz="14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endParaRPr lang="zh-TW" altLang="en-US" sz="14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3CB63B9-AE4C-4CBE-8324-0D8C258195F9}" type="parTrans" cxnId="{7C5991D4-01CE-4E22-BA1E-60706E271ED6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62B007C2-2B2D-4109-BA6F-A7CDCAA99DDC}" type="sibTrans" cxnId="{7C5991D4-01CE-4E22-BA1E-60706E271ED6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9E77049F-EB17-468D-ADF6-5B497AA1A146}">
      <dgm:prSet phldrT="[文字]" custT="1"/>
      <dgm:spPr>
        <a:solidFill>
          <a:srgbClr val="93B7FF"/>
        </a:solidFill>
      </dgm:spPr>
      <dgm:t>
        <a:bodyPr/>
        <a:lstStyle/>
        <a:p>
          <a:pPr algn="ctr">
            <a:lnSpc>
              <a:spcPct val="100000"/>
            </a:lnSpc>
            <a:spcAft>
              <a:spcPts val="1200"/>
            </a:spcAft>
          </a:pPr>
          <a:r>
            <a:rPr lang="zh-TW" altLang="en-US" sz="1800" b="1" kern="1200" spc="-200" baseline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生輔組</a:t>
          </a:r>
          <a:r>
            <a:rPr lang="en-US" altLang="zh-TW" sz="1800" b="1" kern="1200" spc="-200" baseline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800" b="1" kern="1200" spc="-200" baseline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學務組</a:t>
          </a:r>
          <a:endParaRPr lang="en-US" altLang="zh-TW" sz="1800" b="1" kern="1200" spc="-200" baseline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altLang="zh-TW" sz="15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1.</a:t>
          </a:r>
          <a:r>
            <a:rPr lang="zh-TW" altLang="en-US" sz="15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於教育部相關系統</a:t>
          </a:r>
          <a:r>
            <a:rPr lang="zh-TW" sz="15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登錄就學役男申請服役時間</a:t>
          </a:r>
          <a:endParaRPr lang="en-US" altLang="zh-TW" sz="1500" b="0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ct val="90000"/>
            </a:lnSpc>
            <a:spcAft>
              <a:spcPts val="0"/>
            </a:spcAft>
          </a:pPr>
          <a:r>
            <a:rPr lang="en-US" altLang="zh-TW" sz="15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en-US" sz="15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配合縣市政府處理兵役業務</a:t>
          </a:r>
          <a:endParaRPr lang="en-US" altLang="zh-TW" sz="15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ct val="90000"/>
            </a:lnSpc>
            <a:spcAft>
              <a:spcPts val="0"/>
            </a:spcAft>
          </a:pPr>
          <a:endParaRPr lang="en-US" altLang="zh-TW" sz="14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ct val="90000"/>
            </a:lnSpc>
            <a:spcAft>
              <a:spcPts val="0"/>
            </a:spcAft>
          </a:pP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6268C01-94DA-4832-BFFD-A37206B6EE4C}" type="parTrans" cxnId="{A3DB19B5-0484-407A-8777-0D41F6AB79E6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3BB97AB5-6E09-4121-9D25-700F4A2E5CD0}" type="sibTrans" cxnId="{A3DB19B5-0484-407A-8777-0D41F6AB79E6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3B4604E1-09DF-4F87-B327-38671329535C}" type="pres">
      <dgm:prSet presAssocID="{69760F7A-4672-4F50-9753-F476AF0D6652}" presName="Name0" presStyleCnt="0">
        <dgm:presLayoutVars>
          <dgm:dir/>
          <dgm:resizeHandles val="exact"/>
        </dgm:presLayoutVars>
      </dgm:prSet>
      <dgm:spPr/>
    </dgm:pt>
    <dgm:pt modelId="{0A70934F-1BF2-42CA-8C76-88D9F6CBF944}" type="pres">
      <dgm:prSet presAssocID="{B22466DB-A643-458D-A4BE-4DC0D3F0CBFA}" presName="node" presStyleLbl="node1" presStyleIdx="0" presStyleCnt="6" custScaleX="133930">
        <dgm:presLayoutVars>
          <dgm:bulletEnabled val="1"/>
        </dgm:presLayoutVars>
      </dgm:prSet>
      <dgm:spPr/>
    </dgm:pt>
    <dgm:pt modelId="{E5AFB69F-E126-45D4-B24F-FC1BF1A33FB7}" type="pres">
      <dgm:prSet presAssocID="{D3ED69B1-5E88-4C27-B2D6-4AB8F428A5F8}" presName="sibTrans" presStyleLbl="sibTrans2D1" presStyleIdx="0" presStyleCnt="5" custLinFactNeighborX="-40880"/>
      <dgm:spPr/>
    </dgm:pt>
    <dgm:pt modelId="{5C271D9D-B0BB-4DBA-9639-2227474D412A}" type="pres">
      <dgm:prSet presAssocID="{D3ED69B1-5E88-4C27-B2D6-4AB8F428A5F8}" presName="connectorText" presStyleLbl="sibTrans2D1" presStyleIdx="0" presStyleCnt="5"/>
      <dgm:spPr/>
    </dgm:pt>
    <dgm:pt modelId="{CFCDDA3A-26B0-4472-AE13-8E511E9C63C4}" type="pres">
      <dgm:prSet presAssocID="{0434A21A-7D26-4726-9BC6-84E82ECC1B37}" presName="node" presStyleLbl="node1" presStyleIdx="1" presStyleCnt="6" custScaleX="142982">
        <dgm:presLayoutVars>
          <dgm:bulletEnabled val="1"/>
        </dgm:presLayoutVars>
      </dgm:prSet>
      <dgm:spPr/>
    </dgm:pt>
    <dgm:pt modelId="{509B3725-7434-4F43-B8E1-10EA3B1719FB}" type="pres">
      <dgm:prSet presAssocID="{E6920FB9-FF96-456A-B089-6EE944ECB431}" presName="sibTrans" presStyleLbl="sibTrans2D1" presStyleIdx="1" presStyleCnt="5"/>
      <dgm:spPr/>
    </dgm:pt>
    <dgm:pt modelId="{D85777AC-6113-4ABF-85B6-7B294A6F5DCC}" type="pres">
      <dgm:prSet presAssocID="{E6920FB9-FF96-456A-B089-6EE944ECB431}" presName="connectorText" presStyleLbl="sibTrans2D1" presStyleIdx="1" presStyleCnt="5"/>
      <dgm:spPr/>
    </dgm:pt>
    <dgm:pt modelId="{B5F94467-BBF8-4023-8796-AD48F8D10B29}" type="pres">
      <dgm:prSet presAssocID="{35B725C3-49A3-4A5F-9A43-D313CCD6F3E6}" presName="node" presStyleLbl="node1" presStyleIdx="2" presStyleCnt="6" custScaleX="145228">
        <dgm:presLayoutVars>
          <dgm:bulletEnabled val="1"/>
        </dgm:presLayoutVars>
      </dgm:prSet>
      <dgm:spPr/>
    </dgm:pt>
    <dgm:pt modelId="{BAEFBEF3-75F0-4BA7-B21A-D1DFF2C26D07}" type="pres">
      <dgm:prSet presAssocID="{9D20EA35-D590-4BBA-A16D-0161597D4F7A}" presName="sibTrans" presStyleLbl="sibTrans2D1" presStyleIdx="2" presStyleCnt="5"/>
      <dgm:spPr/>
    </dgm:pt>
    <dgm:pt modelId="{30EB5AB1-7F63-4347-9AC4-D612479B36B8}" type="pres">
      <dgm:prSet presAssocID="{9D20EA35-D590-4BBA-A16D-0161597D4F7A}" presName="connectorText" presStyleLbl="sibTrans2D1" presStyleIdx="2" presStyleCnt="5"/>
      <dgm:spPr/>
    </dgm:pt>
    <dgm:pt modelId="{0C550A63-4A2F-446F-AAEE-9DAEDD4D81B9}" type="pres">
      <dgm:prSet presAssocID="{6A9D7731-D8FC-4D79-BEE3-EDC8E2838724}" presName="node" presStyleLbl="node1" presStyleIdx="3" presStyleCnt="6" custScaleX="172731" custLinFactNeighborX="7167">
        <dgm:presLayoutVars>
          <dgm:bulletEnabled val="1"/>
        </dgm:presLayoutVars>
      </dgm:prSet>
      <dgm:spPr/>
    </dgm:pt>
    <dgm:pt modelId="{E64E2B8B-C00C-414B-8645-B89B42084737}" type="pres">
      <dgm:prSet presAssocID="{0E43F705-3140-451E-91B1-8C931818C766}" presName="sibTrans" presStyleLbl="sibTrans2D1" presStyleIdx="3" presStyleCnt="5"/>
      <dgm:spPr/>
    </dgm:pt>
    <dgm:pt modelId="{E10C0693-7196-4153-8BD0-04CBD1ECC6DF}" type="pres">
      <dgm:prSet presAssocID="{0E43F705-3140-451E-91B1-8C931818C766}" presName="connectorText" presStyleLbl="sibTrans2D1" presStyleIdx="3" presStyleCnt="5"/>
      <dgm:spPr/>
    </dgm:pt>
    <dgm:pt modelId="{9824DA49-95F9-4AEC-BBBF-C151CE7292B9}" type="pres">
      <dgm:prSet presAssocID="{DCC8CAA2-563F-4CFF-AB40-35105EA5082E}" presName="node" presStyleLbl="node1" presStyleIdx="4" presStyleCnt="6" custScaleX="108241">
        <dgm:presLayoutVars>
          <dgm:bulletEnabled val="1"/>
        </dgm:presLayoutVars>
      </dgm:prSet>
      <dgm:spPr/>
    </dgm:pt>
    <dgm:pt modelId="{2F65DBAB-D795-4FE9-B243-6561AFACE8F1}" type="pres">
      <dgm:prSet presAssocID="{62B007C2-2B2D-4109-BA6F-A7CDCAA99DDC}" presName="sibTrans" presStyleLbl="sibTrans2D1" presStyleIdx="4" presStyleCnt="5"/>
      <dgm:spPr/>
    </dgm:pt>
    <dgm:pt modelId="{418113C8-F39B-4887-B5DE-7A436110BA07}" type="pres">
      <dgm:prSet presAssocID="{62B007C2-2B2D-4109-BA6F-A7CDCAA99DDC}" presName="connectorText" presStyleLbl="sibTrans2D1" presStyleIdx="4" presStyleCnt="5"/>
      <dgm:spPr/>
    </dgm:pt>
    <dgm:pt modelId="{67490A9F-C494-4C6D-BD53-DA5CC34D1B46}" type="pres">
      <dgm:prSet presAssocID="{9E77049F-EB17-468D-ADF6-5B497AA1A146}" presName="node" presStyleLbl="node1" presStyleIdx="5" presStyleCnt="6" custScaleX="146198" custLinFactNeighborX="18091" custLinFactNeighborY="-285">
        <dgm:presLayoutVars>
          <dgm:bulletEnabled val="1"/>
        </dgm:presLayoutVars>
      </dgm:prSet>
      <dgm:spPr/>
    </dgm:pt>
  </dgm:ptLst>
  <dgm:cxnLst>
    <dgm:cxn modelId="{5E6B7B02-7D4F-43BD-A6E7-53CCE5EFDB2D}" srcId="{69760F7A-4672-4F50-9753-F476AF0D6652}" destId="{35B725C3-49A3-4A5F-9A43-D313CCD6F3E6}" srcOrd="2" destOrd="0" parTransId="{CF684808-A411-430C-8117-5FAD5951400E}" sibTransId="{9D20EA35-D590-4BBA-A16D-0161597D4F7A}"/>
    <dgm:cxn modelId="{87549805-D9DD-4404-8FD6-67174E653BD6}" type="presOf" srcId="{69760F7A-4672-4F50-9753-F476AF0D6652}" destId="{3B4604E1-09DF-4F87-B327-38671329535C}" srcOrd="0" destOrd="0" presId="urn:microsoft.com/office/officeart/2005/8/layout/process1"/>
    <dgm:cxn modelId="{F8CBBB0D-758D-4FF9-9824-03C0C4B3E987}" type="presOf" srcId="{6A9D7731-D8FC-4D79-BEE3-EDC8E2838724}" destId="{0C550A63-4A2F-446F-AAEE-9DAEDD4D81B9}" srcOrd="0" destOrd="0" presId="urn:microsoft.com/office/officeart/2005/8/layout/process1"/>
    <dgm:cxn modelId="{406CF714-3FF6-45D0-9A89-475A7E616CA7}" type="presOf" srcId="{0E43F705-3140-451E-91B1-8C931818C766}" destId="{E64E2B8B-C00C-414B-8645-B89B42084737}" srcOrd="0" destOrd="0" presId="urn:microsoft.com/office/officeart/2005/8/layout/process1"/>
    <dgm:cxn modelId="{049F9E1D-C6AD-44F7-BFFB-961067315CAD}" type="presOf" srcId="{D3ED69B1-5E88-4C27-B2D6-4AB8F428A5F8}" destId="{E5AFB69F-E126-45D4-B24F-FC1BF1A33FB7}" srcOrd="0" destOrd="0" presId="urn:microsoft.com/office/officeart/2005/8/layout/process1"/>
    <dgm:cxn modelId="{0CA8602E-AC66-498F-8195-81F6F831AEF1}" type="presOf" srcId="{62B007C2-2B2D-4109-BA6F-A7CDCAA99DDC}" destId="{2F65DBAB-D795-4FE9-B243-6561AFACE8F1}" srcOrd="0" destOrd="0" presId="urn:microsoft.com/office/officeart/2005/8/layout/process1"/>
    <dgm:cxn modelId="{0721BF48-572D-4FF2-96CF-2E4D808D3A9C}" type="presOf" srcId="{9D20EA35-D590-4BBA-A16D-0161597D4F7A}" destId="{30EB5AB1-7F63-4347-9AC4-D612479B36B8}" srcOrd="1" destOrd="0" presId="urn:microsoft.com/office/officeart/2005/8/layout/process1"/>
    <dgm:cxn modelId="{187B2E4A-CFFA-476E-9F4A-00A0D39816B3}" srcId="{69760F7A-4672-4F50-9753-F476AF0D6652}" destId="{B22466DB-A643-458D-A4BE-4DC0D3F0CBFA}" srcOrd="0" destOrd="0" parTransId="{62A56BAC-119D-4134-8111-96202555FB15}" sibTransId="{D3ED69B1-5E88-4C27-B2D6-4AB8F428A5F8}"/>
    <dgm:cxn modelId="{C9E2726C-FF9F-46D2-9D68-66157EC51F1E}" type="presOf" srcId="{0E43F705-3140-451E-91B1-8C931818C766}" destId="{E10C0693-7196-4153-8BD0-04CBD1ECC6DF}" srcOrd="1" destOrd="0" presId="urn:microsoft.com/office/officeart/2005/8/layout/process1"/>
    <dgm:cxn modelId="{92F9F851-FA06-40C2-A11A-BC92A9387DDB}" type="presOf" srcId="{DCC8CAA2-563F-4CFF-AB40-35105EA5082E}" destId="{9824DA49-95F9-4AEC-BBBF-C151CE7292B9}" srcOrd="0" destOrd="0" presId="urn:microsoft.com/office/officeart/2005/8/layout/process1"/>
    <dgm:cxn modelId="{FD352173-6916-4D5F-A1B4-34C3E3722777}" type="presOf" srcId="{B22466DB-A643-458D-A4BE-4DC0D3F0CBFA}" destId="{0A70934F-1BF2-42CA-8C76-88D9F6CBF944}" srcOrd="0" destOrd="0" presId="urn:microsoft.com/office/officeart/2005/8/layout/process1"/>
    <dgm:cxn modelId="{4484F47E-228B-486F-9641-7A37B282ABC5}" type="presOf" srcId="{E6920FB9-FF96-456A-B089-6EE944ECB431}" destId="{509B3725-7434-4F43-B8E1-10EA3B1719FB}" srcOrd="0" destOrd="0" presId="urn:microsoft.com/office/officeart/2005/8/layout/process1"/>
    <dgm:cxn modelId="{82EE469D-38A5-44D2-9E15-046A68861740}" srcId="{69760F7A-4672-4F50-9753-F476AF0D6652}" destId="{6A9D7731-D8FC-4D79-BEE3-EDC8E2838724}" srcOrd="3" destOrd="0" parTransId="{4683E8CB-0E08-4D08-8A70-0889C24080CE}" sibTransId="{0E43F705-3140-451E-91B1-8C931818C766}"/>
    <dgm:cxn modelId="{0B707F9D-2E41-4F86-A4D6-36AC11F00381}" type="presOf" srcId="{E6920FB9-FF96-456A-B089-6EE944ECB431}" destId="{D85777AC-6113-4ABF-85B6-7B294A6F5DCC}" srcOrd="1" destOrd="0" presId="urn:microsoft.com/office/officeart/2005/8/layout/process1"/>
    <dgm:cxn modelId="{4AB31AA7-A9B5-4451-BCE5-101CE7116884}" srcId="{69760F7A-4672-4F50-9753-F476AF0D6652}" destId="{0434A21A-7D26-4726-9BC6-84E82ECC1B37}" srcOrd="1" destOrd="0" parTransId="{A13CC9EB-1FC3-4004-9FDC-B3F59735C5CB}" sibTransId="{E6920FB9-FF96-456A-B089-6EE944ECB431}"/>
    <dgm:cxn modelId="{23A7B1AD-4F62-4BC6-849C-2DE94A67E8B9}" type="presOf" srcId="{9D20EA35-D590-4BBA-A16D-0161597D4F7A}" destId="{BAEFBEF3-75F0-4BA7-B21A-D1DFF2C26D07}" srcOrd="0" destOrd="0" presId="urn:microsoft.com/office/officeart/2005/8/layout/process1"/>
    <dgm:cxn modelId="{A3DB19B5-0484-407A-8777-0D41F6AB79E6}" srcId="{69760F7A-4672-4F50-9753-F476AF0D6652}" destId="{9E77049F-EB17-468D-ADF6-5B497AA1A146}" srcOrd="5" destOrd="0" parTransId="{B6268C01-94DA-4832-BFFD-A37206B6EE4C}" sibTransId="{3BB97AB5-6E09-4121-9D25-700F4A2E5CD0}"/>
    <dgm:cxn modelId="{C370C2BE-75A0-44DB-B01B-7B2E5E307B64}" type="presOf" srcId="{0434A21A-7D26-4726-9BC6-84E82ECC1B37}" destId="{CFCDDA3A-26B0-4472-AE13-8E511E9C63C4}" srcOrd="0" destOrd="0" presId="urn:microsoft.com/office/officeart/2005/8/layout/process1"/>
    <dgm:cxn modelId="{38DB8FC6-34A1-4F13-B723-E0F175C9DA13}" type="presOf" srcId="{62B007C2-2B2D-4109-BA6F-A7CDCAA99DDC}" destId="{418113C8-F39B-4887-B5DE-7A436110BA07}" srcOrd="1" destOrd="0" presId="urn:microsoft.com/office/officeart/2005/8/layout/process1"/>
    <dgm:cxn modelId="{5F47EAC9-8A0C-48A5-B635-5A92504075FB}" type="presOf" srcId="{35B725C3-49A3-4A5F-9A43-D313CCD6F3E6}" destId="{B5F94467-BBF8-4023-8796-AD48F8D10B29}" srcOrd="0" destOrd="0" presId="urn:microsoft.com/office/officeart/2005/8/layout/process1"/>
    <dgm:cxn modelId="{7C5991D4-01CE-4E22-BA1E-60706E271ED6}" srcId="{69760F7A-4672-4F50-9753-F476AF0D6652}" destId="{DCC8CAA2-563F-4CFF-AB40-35105EA5082E}" srcOrd="4" destOrd="0" parTransId="{63CB63B9-AE4C-4CBE-8324-0D8C258195F9}" sibTransId="{62B007C2-2B2D-4109-BA6F-A7CDCAA99DDC}"/>
    <dgm:cxn modelId="{7190D2DE-F46E-41EE-8FC5-FB5606A2D5F4}" type="presOf" srcId="{D3ED69B1-5E88-4C27-B2D6-4AB8F428A5F8}" destId="{5C271D9D-B0BB-4DBA-9639-2227474D412A}" srcOrd="1" destOrd="0" presId="urn:microsoft.com/office/officeart/2005/8/layout/process1"/>
    <dgm:cxn modelId="{C08886EF-252E-4F72-937F-65D119B1911C}" type="presOf" srcId="{9E77049F-EB17-468D-ADF6-5B497AA1A146}" destId="{67490A9F-C494-4C6D-BD53-DA5CC34D1B46}" srcOrd="0" destOrd="0" presId="urn:microsoft.com/office/officeart/2005/8/layout/process1"/>
    <dgm:cxn modelId="{3E224B31-8171-4562-8923-39E44E9C05AC}" type="presParOf" srcId="{3B4604E1-09DF-4F87-B327-38671329535C}" destId="{0A70934F-1BF2-42CA-8C76-88D9F6CBF944}" srcOrd="0" destOrd="0" presId="urn:microsoft.com/office/officeart/2005/8/layout/process1"/>
    <dgm:cxn modelId="{D8D1C01E-C44D-467A-8479-01E42BB5ADF1}" type="presParOf" srcId="{3B4604E1-09DF-4F87-B327-38671329535C}" destId="{E5AFB69F-E126-45D4-B24F-FC1BF1A33FB7}" srcOrd="1" destOrd="0" presId="urn:microsoft.com/office/officeart/2005/8/layout/process1"/>
    <dgm:cxn modelId="{3380FE31-7916-4CDD-A66E-E067F487F1A1}" type="presParOf" srcId="{E5AFB69F-E126-45D4-B24F-FC1BF1A33FB7}" destId="{5C271D9D-B0BB-4DBA-9639-2227474D412A}" srcOrd="0" destOrd="0" presId="urn:microsoft.com/office/officeart/2005/8/layout/process1"/>
    <dgm:cxn modelId="{351F4A3A-077E-4791-BF39-FB3771857E33}" type="presParOf" srcId="{3B4604E1-09DF-4F87-B327-38671329535C}" destId="{CFCDDA3A-26B0-4472-AE13-8E511E9C63C4}" srcOrd="2" destOrd="0" presId="urn:microsoft.com/office/officeart/2005/8/layout/process1"/>
    <dgm:cxn modelId="{6BF398FB-7B28-4FF9-82C3-9AEA56E2BD83}" type="presParOf" srcId="{3B4604E1-09DF-4F87-B327-38671329535C}" destId="{509B3725-7434-4F43-B8E1-10EA3B1719FB}" srcOrd="3" destOrd="0" presId="urn:microsoft.com/office/officeart/2005/8/layout/process1"/>
    <dgm:cxn modelId="{C346319B-44E0-4C63-BA2D-71B7D433DB9F}" type="presParOf" srcId="{509B3725-7434-4F43-B8E1-10EA3B1719FB}" destId="{D85777AC-6113-4ABF-85B6-7B294A6F5DCC}" srcOrd="0" destOrd="0" presId="urn:microsoft.com/office/officeart/2005/8/layout/process1"/>
    <dgm:cxn modelId="{2A38E73C-DBA9-4EA0-9F4D-32C110B0E27A}" type="presParOf" srcId="{3B4604E1-09DF-4F87-B327-38671329535C}" destId="{B5F94467-BBF8-4023-8796-AD48F8D10B29}" srcOrd="4" destOrd="0" presId="urn:microsoft.com/office/officeart/2005/8/layout/process1"/>
    <dgm:cxn modelId="{B734A4F2-4206-429F-85C4-31EEEC27D7FB}" type="presParOf" srcId="{3B4604E1-09DF-4F87-B327-38671329535C}" destId="{BAEFBEF3-75F0-4BA7-B21A-D1DFF2C26D07}" srcOrd="5" destOrd="0" presId="urn:microsoft.com/office/officeart/2005/8/layout/process1"/>
    <dgm:cxn modelId="{482F2B81-230D-4BF8-8DD8-20EEB9DD485C}" type="presParOf" srcId="{BAEFBEF3-75F0-4BA7-B21A-D1DFF2C26D07}" destId="{30EB5AB1-7F63-4347-9AC4-D612479B36B8}" srcOrd="0" destOrd="0" presId="urn:microsoft.com/office/officeart/2005/8/layout/process1"/>
    <dgm:cxn modelId="{0664DE52-088C-402D-845E-C085BEB18D61}" type="presParOf" srcId="{3B4604E1-09DF-4F87-B327-38671329535C}" destId="{0C550A63-4A2F-446F-AAEE-9DAEDD4D81B9}" srcOrd="6" destOrd="0" presId="urn:microsoft.com/office/officeart/2005/8/layout/process1"/>
    <dgm:cxn modelId="{D0128AB2-6895-48E6-8132-CE6E791E6390}" type="presParOf" srcId="{3B4604E1-09DF-4F87-B327-38671329535C}" destId="{E64E2B8B-C00C-414B-8645-B89B42084737}" srcOrd="7" destOrd="0" presId="urn:microsoft.com/office/officeart/2005/8/layout/process1"/>
    <dgm:cxn modelId="{96A863AD-A622-499D-BB36-6065E70C5647}" type="presParOf" srcId="{E64E2B8B-C00C-414B-8645-B89B42084737}" destId="{E10C0693-7196-4153-8BD0-04CBD1ECC6DF}" srcOrd="0" destOrd="0" presId="urn:microsoft.com/office/officeart/2005/8/layout/process1"/>
    <dgm:cxn modelId="{8D6AB918-1DD0-4003-A362-7CD90051A937}" type="presParOf" srcId="{3B4604E1-09DF-4F87-B327-38671329535C}" destId="{9824DA49-95F9-4AEC-BBBF-C151CE7292B9}" srcOrd="8" destOrd="0" presId="urn:microsoft.com/office/officeart/2005/8/layout/process1"/>
    <dgm:cxn modelId="{633534AF-C00C-400B-B0F4-1BDEC9F56BC4}" type="presParOf" srcId="{3B4604E1-09DF-4F87-B327-38671329535C}" destId="{2F65DBAB-D795-4FE9-B243-6561AFACE8F1}" srcOrd="9" destOrd="0" presId="urn:microsoft.com/office/officeart/2005/8/layout/process1"/>
    <dgm:cxn modelId="{A06F6718-41C2-42DC-969D-7325A2D1338E}" type="presParOf" srcId="{2F65DBAB-D795-4FE9-B243-6561AFACE8F1}" destId="{418113C8-F39B-4887-B5DE-7A436110BA07}" srcOrd="0" destOrd="0" presId="urn:microsoft.com/office/officeart/2005/8/layout/process1"/>
    <dgm:cxn modelId="{548DC9DE-7040-4600-8F51-E3C930409EBD}" type="presParOf" srcId="{3B4604E1-09DF-4F87-B327-38671329535C}" destId="{67490A9F-C494-4C6D-BD53-DA5CC34D1B46}" srcOrd="10" destOrd="0" presId="urn:microsoft.com/office/officeart/2005/8/layout/process1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B6F587-14FE-4E78-874B-615B738BEB55}" type="doc">
      <dgm:prSet loTypeId="urn:microsoft.com/office/officeart/2005/8/layout/chevron1" loCatId="process" qsTypeId="urn:microsoft.com/office/officeart/2005/8/quickstyle/3d3" qsCatId="3D" csTypeId="urn:microsoft.com/office/officeart/2005/8/colors/colorful4" csCatId="colorful" phldr="1"/>
      <dgm:spPr/>
    </dgm:pt>
    <dgm:pt modelId="{FB526621-33F8-4563-B44F-D84DBB096F43}">
      <dgm:prSet phldrT="[文字]" custT="1"/>
      <dgm:spPr>
        <a:solidFill>
          <a:srgbClr val="FFCCCC"/>
        </a:solidFill>
      </dgm:spPr>
      <dgm:t>
        <a:bodyPr/>
        <a:lstStyle/>
        <a:p>
          <a:r>
            <a:rPr lang="zh-TW" altLang="en-US" sz="2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學校備妥配套措施</a:t>
          </a:r>
        </a:p>
      </dgm:t>
    </dgm:pt>
    <dgm:pt modelId="{49EB8498-2EB7-42D3-842E-B1D14CE43DF2}" type="parTrans" cxnId="{F2330A3C-E215-4C76-B7FB-070A66576592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6AD399B-F552-4A9E-95AE-87D1C3305C68}" type="sibTrans" cxnId="{F2330A3C-E215-4C76-B7FB-070A66576592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49EE2CF-B995-42B8-8D52-76C6D6796F37}">
      <dgm:prSet phldrT="[文字]" custT="1"/>
      <dgm:spPr>
        <a:solidFill>
          <a:srgbClr val="FFCC99"/>
        </a:solidFill>
      </dgm:spPr>
      <dgm:t>
        <a:bodyPr/>
        <a:lstStyle/>
        <a:p>
          <a:r>
            <a:rPr lang="zh-TW" altLang="en-US" sz="2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導師給予適當指導</a:t>
          </a:r>
        </a:p>
      </dgm:t>
    </dgm:pt>
    <dgm:pt modelId="{D48DCB44-54F2-44B3-B00D-E1F58B4E7071}" type="parTrans" cxnId="{BB2977D4-0196-4C19-941A-06E79BE07C73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10CD635-6E8D-4B9E-A0CE-0B3B86C35C5C}" type="sibTrans" cxnId="{BB2977D4-0196-4C19-941A-06E79BE07C73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763C5B5-4C7A-413A-BD3A-E25CF805D1E2}">
      <dgm:prSet custT="1"/>
      <dgm:spPr>
        <a:solidFill>
          <a:srgbClr val="CCFFCC"/>
        </a:solidFill>
      </dgm:spPr>
      <dgm:t>
        <a:bodyPr/>
        <a:lstStyle/>
        <a:p>
          <a:pPr>
            <a:spcAft>
              <a:spcPts val="0"/>
            </a:spcAft>
          </a:pPr>
          <a:r>
            <a:rPr lang="zh-TW" altLang="en-US" sz="2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系所提供選課輔導</a:t>
          </a:r>
          <a:endParaRPr lang="en-US" altLang="zh-TW" sz="24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50B10FC-211B-4B9D-8FEF-BF3A795D826C}" type="parTrans" cxnId="{CDE84069-5B51-497B-9062-86C14FC50EF2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6AA9BE9-4C99-4AB0-B170-B45290DE4AE1}" type="sibTrans" cxnId="{CDE84069-5B51-497B-9062-86C14FC50EF2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B06A5E5-870B-4BE3-8D02-0374221BE960}">
      <dgm:prSet custT="1"/>
      <dgm:spPr>
        <a:solidFill>
          <a:srgbClr val="99CCFF"/>
        </a:solidFill>
      </dgm:spPr>
      <dgm:t>
        <a:bodyPr/>
        <a:lstStyle/>
        <a:p>
          <a:pPr>
            <a:spcAft>
              <a:spcPts val="0"/>
            </a:spcAft>
          </a:pPr>
          <a:r>
            <a:rPr lang="zh-TW" altLang="en-US" sz="2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學生選擇服役模式</a:t>
          </a:r>
          <a:endParaRPr lang="en-US" altLang="zh-TW" sz="24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77309B-B029-4976-978D-FF27B0D59DFC}" type="parTrans" cxnId="{59103F1D-003E-4AFA-BB2E-A300D5D410B2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3CE8522-9995-403D-8C4F-28E3B0FB1D87}" type="sibTrans" cxnId="{59103F1D-003E-4AFA-BB2E-A300D5D410B2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D5F5C30-C8EC-42D6-9188-F73350F3BFC5}" type="pres">
      <dgm:prSet presAssocID="{4CB6F587-14FE-4E78-874B-615B738BEB55}" presName="Name0" presStyleCnt="0">
        <dgm:presLayoutVars>
          <dgm:dir/>
          <dgm:animLvl val="lvl"/>
          <dgm:resizeHandles val="exact"/>
        </dgm:presLayoutVars>
      </dgm:prSet>
      <dgm:spPr/>
    </dgm:pt>
    <dgm:pt modelId="{7AB239B5-AC5C-47A5-8E6F-8DAF1FF79A90}" type="pres">
      <dgm:prSet presAssocID="{FB526621-33F8-4563-B44F-D84DBB096F43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394D61E-CF9C-4881-8EF6-960D33BF08F1}" type="pres">
      <dgm:prSet presAssocID="{96AD399B-F552-4A9E-95AE-87D1C3305C68}" presName="parTxOnlySpace" presStyleCnt="0"/>
      <dgm:spPr/>
    </dgm:pt>
    <dgm:pt modelId="{5FD874B0-E8A0-4185-B638-177E03C8721B}" type="pres">
      <dgm:prSet presAssocID="{249EE2CF-B995-42B8-8D52-76C6D6796F37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688E31E-6EDD-43DF-860A-27B68644C1D9}" type="pres">
      <dgm:prSet presAssocID="{C10CD635-6E8D-4B9E-A0CE-0B3B86C35C5C}" presName="parTxOnlySpace" presStyleCnt="0"/>
      <dgm:spPr/>
    </dgm:pt>
    <dgm:pt modelId="{8C5955C6-B2DE-4A5B-A478-D64C74231F91}" type="pres">
      <dgm:prSet presAssocID="{2763C5B5-4C7A-413A-BD3A-E25CF805D1E2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9C4B775-2C78-4395-8D52-BC7A00DFA6A5}" type="pres">
      <dgm:prSet presAssocID="{F6AA9BE9-4C99-4AB0-B170-B45290DE4AE1}" presName="parTxOnlySpace" presStyleCnt="0"/>
      <dgm:spPr/>
    </dgm:pt>
    <dgm:pt modelId="{EBBAEC24-8524-44D9-AFE4-3B26B39EB193}" type="pres">
      <dgm:prSet presAssocID="{9B06A5E5-870B-4BE3-8D02-0374221BE960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CF54270A-DBED-4DFC-B5CE-1F6A24B5FB22}" type="presOf" srcId="{9B06A5E5-870B-4BE3-8D02-0374221BE960}" destId="{EBBAEC24-8524-44D9-AFE4-3B26B39EB193}" srcOrd="0" destOrd="0" presId="urn:microsoft.com/office/officeart/2005/8/layout/chevron1"/>
    <dgm:cxn modelId="{59103F1D-003E-4AFA-BB2E-A300D5D410B2}" srcId="{4CB6F587-14FE-4E78-874B-615B738BEB55}" destId="{9B06A5E5-870B-4BE3-8D02-0374221BE960}" srcOrd="3" destOrd="0" parTransId="{CE77309B-B029-4976-978D-FF27B0D59DFC}" sibTransId="{63CE8522-9995-403D-8C4F-28E3B0FB1D87}"/>
    <dgm:cxn modelId="{F2330A3C-E215-4C76-B7FB-070A66576592}" srcId="{4CB6F587-14FE-4E78-874B-615B738BEB55}" destId="{FB526621-33F8-4563-B44F-D84DBB096F43}" srcOrd="0" destOrd="0" parTransId="{49EB8498-2EB7-42D3-842E-B1D14CE43DF2}" sibTransId="{96AD399B-F552-4A9E-95AE-87D1C3305C68}"/>
    <dgm:cxn modelId="{8C6D5E40-C336-48D6-A6B0-CBBC35EF3847}" type="presOf" srcId="{FB526621-33F8-4563-B44F-D84DBB096F43}" destId="{7AB239B5-AC5C-47A5-8E6F-8DAF1FF79A90}" srcOrd="0" destOrd="0" presId="urn:microsoft.com/office/officeart/2005/8/layout/chevron1"/>
    <dgm:cxn modelId="{CDE84069-5B51-497B-9062-86C14FC50EF2}" srcId="{4CB6F587-14FE-4E78-874B-615B738BEB55}" destId="{2763C5B5-4C7A-413A-BD3A-E25CF805D1E2}" srcOrd="2" destOrd="0" parTransId="{D50B10FC-211B-4B9D-8FEF-BF3A795D826C}" sibTransId="{F6AA9BE9-4C99-4AB0-B170-B45290DE4AE1}"/>
    <dgm:cxn modelId="{A3A0CEBB-DBED-42CE-9E32-2533EAE81538}" type="presOf" srcId="{2763C5B5-4C7A-413A-BD3A-E25CF805D1E2}" destId="{8C5955C6-B2DE-4A5B-A478-D64C74231F91}" srcOrd="0" destOrd="0" presId="urn:microsoft.com/office/officeart/2005/8/layout/chevron1"/>
    <dgm:cxn modelId="{BB2977D4-0196-4C19-941A-06E79BE07C73}" srcId="{4CB6F587-14FE-4E78-874B-615B738BEB55}" destId="{249EE2CF-B995-42B8-8D52-76C6D6796F37}" srcOrd="1" destOrd="0" parTransId="{D48DCB44-54F2-44B3-B00D-E1F58B4E7071}" sibTransId="{C10CD635-6E8D-4B9E-A0CE-0B3B86C35C5C}"/>
    <dgm:cxn modelId="{0D8D59DB-96BE-4128-8E9A-37DC413381F8}" type="presOf" srcId="{4CB6F587-14FE-4E78-874B-615B738BEB55}" destId="{BD5F5C30-C8EC-42D6-9188-F73350F3BFC5}" srcOrd="0" destOrd="0" presId="urn:microsoft.com/office/officeart/2005/8/layout/chevron1"/>
    <dgm:cxn modelId="{A8E5F3FF-4044-4D76-A8EA-D430E679DA12}" type="presOf" srcId="{249EE2CF-B995-42B8-8D52-76C6D6796F37}" destId="{5FD874B0-E8A0-4185-B638-177E03C8721B}" srcOrd="0" destOrd="0" presId="urn:microsoft.com/office/officeart/2005/8/layout/chevron1"/>
    <dgm:cxn modelId="{DDBE1D7D-E7E5-4EF8-B820-8C7725C92A3D}" type="presParOf" srcId="{BD5F5C30-C8EC-42D6-9188-F73350F3BFC5}" destId="{7AB239B5-AC5C-47A5-8E6F-8DAF1FF79A90}" srcOrd="0" destOrd="0" presId="urn:microsoft.com/office/officeart/2005/8/layout/chevron1"/>
    <dgm:cxn modelId="{C42B2171-FFB2-4D6E-9E49-E141C42B5ABC}" type="presParOf" srcId="{BD5F5C30-C8EC-42D6-9188-F73350F3BFC5}" destId="{D394D61E-CF9C-4881-8EF6-960D33BF08F1}" srcOrd="1" destOrd="0" presId="urn:microsoft.com/office/officeart/2005/8/layout/chevron1"/>
    <dgm:cxn modelId="{B65109D5-B752-4889-8E09-2A250DFAE810}" type="presParOf" srcId="{BD5F5C30-C8EC-42D6-9188-F73350F3BFC5}" destId="{5FD874B0-E8A0-4185-B638-177E03C8721B}" srcOrd="2" destOrd="0" presId="urn:microsoft.com/office/officeart/2005/8/layout/chevron1"/>
    <dgm:cxn modelId="{89888C3A-5FCA-44B2-9DBA-DC3ED8685109}" type="presParOf" srcId="{BD5F5C30-C8EC-42D6-9188-F73350F3BFC5}" destId="{C688E31E-6EDD-43DF-860A-27B68644C1D9}" srcOrd="3" destOrd="0" presId="urn:microsoft.com/office/officeart/2005/8/layout/chevron1"/>
    <dgm:cxn modelId="{987B1BAE-553D-46C9-ABE9-52E5711F682D}" type="presParOf" srcId="{BD5F5C30-C8EC-42D6-9188-F73350F3BFC5}" destId="{8C5955C6-B2DE-4A5B-A478-D64C74231F91}" srcOrd="4" destOrd="0" presId="urn:microsoft.com/office/officeart/2005/8/layout/chevron1"/>
    <dgm:cxn modelId="{F3FC69AD-C803-4C10-8A52-869F3F0488C4}" type="presParOf" srcId="{BD5F5C30-C8EC-42D6-9188-F73350F3BFC5}" destId="{59C4B775-2C78-4395-8D52-BC7A00DFA6A5}" srcOrd="5" destOrd="0" presId="urn:microsoft.com/office/officeart/2005/8/layout/chevron1"/>
    <dgm:cxn modelId="{1C512A18-D58B-45A4-A317-7033D5803D95}" type="presParOf" srcId="{BD5F5C30-C8EC-42D6-9188-F73350F3BFC5}" destId="{EBBAEC24-8524-44D9-AFE4-3B26B39EB193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C58046-1F10-4DC4-BD72-16F5FB4C5FD9}">
      <dsp:nvSpPr>
        <dsp:cNvPr id="0" name=""/>
        <dsp:cNvSpPr/>
      </dsp:nvSpPr>
      <dsp:spPr>
        <a:xfrm>
          <a:off x="-5405070" y="-827661"/>
          <a:ext cx="6435910" cy="6435910"/>
        </a:xfrm>
        <a:prstGeom prst="blockArc">
          <a:avLst>
            <a:gd name="adj1" fmla="val 18900000"/>
            <a:gd name="adj2" fmla="val 2700000"/>
            <a:gd name="adj3" fmla="val 336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B51A3A-39BA-4318-B3DC-629C5F78B5FC}">
      <dsp:nvSpPr>
        <dsp:cNvPr id="0" name=""/>
        <dsp:cNvSpPr/>
      </dsp:nvSpPr>
      <dsp:spPr>
        <a:xfrm>
          <a:off x="450755" y="237572"/>
          <a:ext cx="7366069" cy="7200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476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3200" kern="12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適用對象</a:t>
          </a:r>
          <a:endParaRPr lang="zh-TW" altLang="en-US" sz="3200" kern="1200" dirty="0">
            <a:solidFill>
              <a:schemeClr val="tx1"/>
            </a:solidFill>
          </a:endParaRPr>
        </a:p>
      </dsp:txBody>
      <dsp:txXfrm>
        <a:off x="450755" y="237572"/>
        <a:ext cx="7366069" cy="720001"/>
      </dsp:txXfrm>
    </dsp:sp>
    <dsp:sp modelId="{C8620A4F-EDB1-4851-9836-37262DB1EC22}">
      <dsp:nvSpPr>
        <dsp:cNvPr id="0" name=""/>
        <dsp:cNvSpPr/>
      </dsp:nvSpPr>
      <dsp:spPr>
        <a:xfrm>
          <a:off x="77152" y="223970"/>
          <a:ext cx="747205" cy="747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094018-8D05-4452-BC58-403E5D37F7B5}">
      <dsp:nvSpPr>
        <dsp:cNvPr id="0" name=""/>
        <dsp:cNvSpPr/>
      </dsp:nvSpPr>
      <dsp:spPr>
        <a:xfrm>
          <a:off x="879095" y="1133932"/>
          <a:ext cx="6937728" cy="720001"/>
        </a:xfrm>
        <a:prstGeom prst="rect">
          <a:avLst/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476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3200" kern="12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彈性修業申請各單位分工</a:t>
          </a:r>
        </a:p>
      </dsp:txBody>
      <dsp:txXfrm>
        <a:off x="879095" y="1133932"/>
        <a:ext cx="6937728" cy="720001"/>
      </dsp:txXfrm>
    </dsp:sp>
    <dsp:sp modelId="{A73BF575-CEC4-466E-B087-FE9809D07DEA}">
      <dsp:nvSpPr>
        <dsp:cNvPr id="0" name=""/>
        <dsp:cNvSpPr/>
      </dsp:nvSpPr>
      <dsp:spPr>
        <a:xfrm>
          <a:off x="505493" y="1120330"/>
          <a:ext cx="747205" cy="747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450223"/>
              <a:satOff val="-10194"/>
              <a:lumOff val="24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2FCFF7-FB0B-4D48-B0FC-93C8793CA1DA}">
      <dsp:nvSpPr>
        <dsp:cNvPr id="0" name=""/>
        <dsp:cNvSpPr/>
      </dsp:nvSpPr>
      <dsp:spPr>
        <a:xfrm>
          <a:off x="1010562" y="2030293"/>
          <a:ext cx="6806262" cy="720001"/>
        </a:xfrm>
        <a:prstGeom prst="rect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476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3200" kern="12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如何擁有就學役男身分？</a:t>
          </a:r>
          <a:endParaRPr lang="en-US" altLang="zh-TW" sz="3200" kern="1200" dirty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sp:txBody>
      <dsp:txXfrm>
        <a:off x="1010562" y="2030293"/>
        <a:ext cx="6806262" cy="720001"/>
      </dsp:txXfrm>
    </dsp:sp>
    <dsp:sp modelId="{C4817B79-3AAB-41FE-97CE-F8C291C2B301}">
      <dsp:nvSpPr>
        <dsp:cNvPr id="0" name=""/>
        <dsp:cNvSpPr/>
      </dsp:nvSpPr>
      <dsp:spPr>
        <a:xfrm>
          <a:off x="636959" y="2016691"/>
          <a:ext cx="747205" cy="747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5AF41C-523E-4CDE-A203-69F26E32C927}">
      <dsp:nvSpPr>
        <dsp:cNvPr id="0" name=""/>
        <dsp:cNvSpPr/>
      </dsp:nvSpPr>
      <dsp:spPr>
        <a:xfrm>
          <a:off x="879095" y="2926653"/>
          <a:ext cx="6937728" cy="720001"/>
        </a:xfrm>
        <a:prstGeom prst="rect">
          <a:avLst/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476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3200" kern="12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選擇就學服役模式須注意哪些事呢？</a:t>
          </a:r>
          <a:endParaRPr lang="en-US" altLang="zh-TW" sz="3200" kern="1200" dirty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sp:txBody>
      <dsp:txXfrm>
        <a:off x="879095" y="2926653"/>
        <a:ext cx="6937728" cy="720001"/>
      </dsp:txXfrm>
    </dsp:sp>
    <dsp:sp modelId="{320A692C-CD18-4875-A6F1-132C2D492C78}">
      <dsp:nvSpPr>
        <dsp:cNvPr id="0" name=""/>
        <dsp:cNvSpPr/>
      </dsp:nvSpPr>
      <dsp:spPr>
        <a:xfrm>
          <a:off x="505493" y="2913051"/>
          <a:ext cx="747205" cy="747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7350668"/>
              <a:satOff val="-30583"/>
              <a:lumOff val="72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629F80-74B4-4EA2-BF08-CE08EF0C6F21}">
      <dsp:nvSpPr>
        <dsp:cNvPr id="0" name=""/>
        <dsp:cNvSpPr/>
      </dsp:nvSpPr>
      <dsp:spPr>
        <a:xfrm>
          <a:off x="450755" y="3823013"/>
          <a:ext cx="7366069" cy="720001"/>
        </a:xfrm>
        <a:prstGeom prst="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476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3200" kern="12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參考資料</a:t>
          </a:r>
        </a:p>
      </dsp:txBody>
      <dsp:txXfrm>
        <a:off x="450755" y="3823013"/>
        <a:ext cx="7366069" cy="720001"/>
      </dsp:txXfrm>
    </dsp:sp>
    <dsp:sp modelId="{824C6BE1-0624-4F96-847E-9BFB295F76F0}">
      <dsp:nvSpPr>
        <dsp:cNvPr id="0" name=""/>
        <dsp:cNvSpPr/>
      </dsp:nvSpPr>
      <dsp:spPr>
        <a:xfrm>
          <a:off x="77152" y="3809411"/>
          <a:ext cx="747205" cy="747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0934F-1BF2-42CA-8C76-88D9F6CBF944}">
      <dsp:nvSpPr>
        <dsp:cNvPr id="0" name=""/>
        <dsp:cNvSpPr/>
      </dsp:nvSpPr>
      <dsp:spPr>
        <a:xfrm>
          <a:off x="10486" y="0"/>
          <a:ext cx="1423578" cy="3471398"/>
        </a:xfrm>
        <a:prstGeom prst="roundRect">
          <a:avLst>
            <a:gd name="adj" fmla="val 10000"/>
          </a:avLst>
        </a:prstGeom>
        <a:solidFill>
          <a:srgbClr val="FFCC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學生</a:t>
          </a:r>
          <a:endParaRPr lang="en-US" altLang="zh-TW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填寫</a:t>
          </a:r>
          <a:r>
            <a:rPr lang="zh-TW" sz="16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就學役男彈性修業申請書</a:t>
          </a:r>
          <a:endParaRPr lang="en-US" altLang="zh-TW" sz="160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  <a:cs typeface="+mn-cs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60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※</a:t>
          </a:r>
          <a:r>
            <a:rPr lang="zh-TW" altLang="en-US" sz="1600" b="1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如確定辦理本方案，每學期皆須申請</a:t>
          </a:r>
          <a:endParaRPr lang="en-US" altLang="zh-TW" sz="1600" b="1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  <a:cs typeface="Times New Roman" panose="02020603050405020304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600" b="1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  <a:cs typeface="+mn-cs"/>
          </a:endParaRPr>
        </a:p>
      </dsp:txBody>
      <dsp:txXfrm>
        <a:off x="52181" y="41695"/>
        <a:ext cx="1340188" cy="3388008"/>
      </dsp:txXfrm>
    </dsp:sp>
    <dsp:sp modelId="{E5AFB69F-E126-45D4-B24F-FC1BF1A33FB7}">
      <dsp:nvSpPr>
        <dsp:cNvPr id="0" name=""/>
        <dsp:cNvSpPr/>
      </dsp:nvSpPr>
      <dsp:spPr>
        <a:xfrm>
          <a:off x="1448238" y="1603896"/>
          <a:ext cx="225340" cy="2636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100" kern="1200">
            <a:solidFill>
              <a:schemeClr val="tx1"/>
            </a:solidFill>
          </a:endParaRPr>
        </a:p>
      </dsp:txBody>
      <dsp:txXfrm>
        <a:off x="1448238" y="1656617"/>
        <a:ext cx="157738" cy="158163"/>
      </dsp:txXfrm>
    </dsp:sp>
    <dsp:sp modelId="{CFCDDA3A-26B0-4472-AE13-8E511E9C63C4}">
      <dsp:nvSpPr>
        <dsp:cNvPr id="0" name=""/>
        <dsp:cNvSpPr/>
      </dsp:nvSpPr>
      <dsp:spPr>
        <a:xfrm>
          <a:off x="1859235" y="0"/>
          <a:ext cx="1519794" cy="3471398"/>
        </a:xfrm>
        <a:prstGeom prst="roundRect">
          <a:avLst>
            <a:gd name="adj" fmla="val 10000"/>
          </a:avLst>
        </a:prstGeom>
        <a:solidFill>
          <a:srgbClr val="CCFFCC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導師</a:t>
          </a:r>
          <a:endParaRPr lang="en-US" altLang="zh-TW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4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1.</a:t>
          </a:r>
          <a:r>
            <a:rPr lang="zh-TW" altLang="en-US" sz="14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輔導學生規劃修課計畫並填寫輔導紀錄</a:t>
          </a:r>
          <a:endParaRPr lang="en-US" altLang="zh-TW" sz="14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4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zh-TW" sz="14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 提醒學生留意</a:t>
          </a:r>
          <a:r>
            <a:rPr lang="zh-TW" altLang="zh-TW" sz="1400" b="1" u="sng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課程次序性及學習成效</a:t>
          </a:r>
          <a:r>
            <a:rPr lang="zh-TW" altLang="zh-TW" sz="14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，且提醒注意系</a:t>
          </a:r>
          <a:r>
            <a:rPr lang="zh-TW" altLang="zh-TW" sz="1400" b="1" u="sng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畢業門檻</a:t>
          </a:r>
          <a:r>
            <a:rPr lang="zh-TW" altLang="zh-TW" sz="14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規定</a:t>
          </a:r>
          <a:endParaRPr lang="en-US" altLang="zh-TW" sz="1400" b="0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4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903748" y="44513"/>
        <a:ext cx="1430768" cy="3382372"/>
      </dsp:txXfrm>
    </dsp:sp>
    <dsp:sp modelId="{509B3725-7434-4F43-B8E1-10EA3B1719FB}">
      <dsp:nvSpPr>
        <dsp:cNvPr id="0" name=""/>
        <dsp:cNvSpPr/>
      </dsp:nvSpPr>
      <dsp:spPr>
        <a:xfrm>
          <a:off x="3485322" y="1603896"/>
          <a:ext cx="225340" cy="2636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100" kern="1200">
            <a:solidFill>
              <a:schemeClr val="tx1"/>
            </a:solidFill>
          </a:endParaRPr>
        </a:p>
      </dsp:txBody>
      <dsp:txXfrm>
        <a:off x="3485322" y="1656617"/>
        <a:ext cx="157738" cy="158163"/>
      </dsp:txXfrm>
    </dsp:sp>
    <dsp:sp modelId="{B5F94467-BBF8-4023-8796-AD48F8D10B29}">
      <dsp:nvSpPr>
        <dsp:cNvPr id="0" name=""/>
        <dsp:cNvSpPr/>
      </dsp:nvSpPr>
      <dsp:spPr>
        <a:xfrm>
          <a:off x="3804200" y="0"/>
          <a:ext cx="1543667" cy="3471398"/>
        </a:xfrm>
        <a:prstGeom prst="roundRect">
          <a:avLst>
            <a:gd name="adj" fmla="val 10000"/>
          </a:avLst>
        </a:prstGeom>
        <a:solidFill>
          <a:srgbClr val="CCFF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b="1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各系</a:t>
          </a:r>
          <a:endParaRPr lang="en-US" altLang="zh-TW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4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1.</a:t>
          </a:r>
          <a:r>
            <a:rPr lang="zh-TW" altLang="en-US" sz="14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協助學生校內選課、</a:t>
          </a:r>
          <a:r>
            <a:rPr lang="zh-TW" altLang="zh-TW" sz="14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暑期</a:t>
          </a:r>
          <a:r>
            <a:rPr lang="zh-TW" altLang="en-US" sz="14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修課及跨校選課事宜</a:t>
          </a:r>
          <a:endParaRPr lang="en-US" altLang="zh-TW" sz="1400" b="0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4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en-US" sz="14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審核就學服役期間課程規劃</a:t>
          </a:r>
          <a:endParaRPr lang="en-US" altLang="zh-TW" sz="1400" b="0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4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3.</a:t>
          </a:r>
          <a:r>
            <a:rPr lang="zh-TW" altLang="zh-TW" sz="14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提醒學生留意課程次序性及學習成效，且提醒注意系畢業門檻規定</a:t>
          </a:r>
          <a:endParaRPr lang="en-US" altLang="zh-TW" sz="14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849412" y="45212"/>
        <a:ext cx="1453243" cy="3380974"/>
      </dsp:txXfrm>
    </dsp:sp>
    <dsp:sp modelId="{BAEFBEF3-75F0-4BA7-B21A-D1DFF2C26D07}">
      <dsp:nvSpPr>
        <dsp:cNvPr id="0" name=""/>
        <dsp:cNvSpPr/>
      </dsp:nvSpPr>
      <dsp:spPr>
        <a:xfrm>
          <a:off x="5461779" y="1603896"/>
          <a:ext cx="241490" cy="2636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100" kern="1200">
            <a:solidFill>
              <a:schemeClr val="tx1"/>
            </a:solidFill>
          </a:endParaRPr>
        </a:p>
      </dsp:txBody>
      <dsp:txXfrm>
        <a:off x="5461779" y="1656617"/>
        <a:ext cx="169043" cy="158163"/>
      </dsp:txXfrm>
    </dsp:sp>
    <dsp:sp modelId="{0C550A63-4A2F-446F-AAEE-9DAEDD4D81B9}">
      <dsp:nvSpPr>
        <dsp:cNvPr id="0" name=""/>
        <dsp:cNvSpPr/>
      </dsp:nvSpPr>
      <dsp:spPr>
        <a:xfrm>
          <a:off x="5803511" y="0"/>
          <a:ext cx="1836004" cy="3471398"/>
        </a:xfrm>
        <a:prstGeom prst="roundRect">
          <a:avLst>
            <a:gd name="adj" fmla="val 10000"/>
          </a:avLst>
        </a:prstGeom>
        <a:solidFill>
          <a:srgbClr val="CCEC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b="1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課務組</a:t>
          </a:r>
          <a:endParaRPr lang="en-US" altLang="zh-TW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14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1.</a:t>
          </a:r>
          <a:r>
            <a:rPr lang="zh-TW" altLang="zh-TW" sz="14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適當放寬就學役男每學期最高學分數</a:t>
          </a:r>
          <a:r>
            <a:rPr lang="zh-TW" altLang="en-US" sz="1400" b="0" kern="1200" dirty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rPr>
            <a:t>、</a:t>
          </a:r>
          <a:r>
            <a:rPr lang="zh-TW" altLang="zh-TW" sz="14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暑期開課申請條件</a:t>
          </a:r>
          <a:r>
            <a:rPr lang="zh-TW" altLang="en-US" sz="14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及校內當學期或暑修未開設課程始得跨校選課之規定</a:t>
          </a:r>
          <a:endParaRPr lang="en-US" altLang="zh-TW" sz="14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14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en-US" sz="14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複核服役期間課程規劃</a:t>
          </a:r>
          <a:endParaRPr lang="en-US" altLang="zh-TW" sz="1400" b="0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14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3.</a:t>
          </a:r>
          <a:r>
            <a:rPr lang="zh-TW" altLang="en-US" sz="14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彈性修業學生統計報部</a:t>
          </a:r>
        </a:p>
      </dsp:txBody>
      <dsp:txXfrm>
        <a:off x="5857286" y="53775"/>
        <a:ext cx="1728454" cy="3363848"/>
      </dsp:txXfrm>
    </dsp:sp>
    <dsp:sp modelId="{E64E2B8B-C00C-414B-8645-B89B42084737}">
      <dsp:nvSpPr>
        <dsp:cNvPr id="0" name=""/>
        <dsp:cNvSpPr/>
      </dsp:nvSpPr>
      <dsp:spPr>
        <a:xfrm>
          <a:off x="7738191" y="1603896"/>
          <a:ext cx="209190" cy="2636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100" kern="1200">
            <a:solidFill>
              <a:schemeClr val="tx1"/>
            </a:solidFill>
          </a:endParaRPr>
        </a:p>
      </dsp:txBody>
      <dsp:txXfrm>
        <a:off x="7738191" y="1656617"/>
        <a:ext cx="146433" cy="158163"/>
      </dsp:txXfrm>
    </dsp:sp>
    <dsp:sp modelId="{9824DA49-95F9-4AEC-BBBF-C151CE7292B9}">
      <dsp:nvSpPr>
        <dsp:cNvPr id="0" name=""/>
        <dsp:cNvSpPr/>
      </dsp:nvSpPr>
      <dsp:spPr>
        <a:xfrm>
          <a:off x="8034215" y="0"/>
          <a:ext cx="1150523" cy="3471398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註冊組</a:t>
          </a:r>
          <a:endParaRPr lang="en-US" altLang="zh-TW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15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1.</a:t>
          </a:r>
          <a:r>
            <a:rPr lang="zh-TW" altLang="en-US" sz="15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註記就學役男身分</a:t>
          </a:r>
          <a:endParaRPr lang="en-US" altLang="zh-TW" sz="15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15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en-US" sz="15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預立休學證明書及休學提醒</a:t>
          </a:r>
          <a:endParaRPr lang="en-US" altLang="zh-TW" sz="1500" b="0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15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3.</a:t>
          </a:r>
          <a:r>
            <a:rPr lang="zh-TW" altLang="en-US" sz="15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服役後復學提醒</a:t>
          </a:r>
          <a:endParaRPr lang="en-US" altLang="zh-TW" sz="14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zh-TW" altLang="en-US" sz="14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8067913" y="33698"/>
        <a:ext cx="1083127" cy="3404002"/>
      </dsp:txXfrm>
    </dsp:sp>
    <dsp:sp modelId="{2F65DBAB-D795-4FE9-B243-6561AFACE8F1}">
      <dsp:nvSpPr>
        <dsp:cNvPr id="0" name=""/>
        <dsp:cNvSpPr/>
      </dsp:nvSpPr>
      <dsp:spPr>
        <a:xfrm>
          <a:off x="9293652" y="1603896"/>
          <a:ext cx="230898" cy="2636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100" kern="1200">
            <a:solidFill>
              <a:schemeClr val="tx1"/>
            </a:solidFill>
          </a:endParaRPr>
        </a:p>
      </dsp:txBody>
      <dsp:txXfrm>
        <a:off x="9293652" y="1656617"/>
        <a:ext cx="161629" cy="158163"/>
      </dsp:txXfrm>
    </dsp:sp>
    <dsp:sp modelId="{67490A9F-C494-4C6D-BD53-DA5CC34D1B46}">
      <dsp:nvSpPr>
        <dsp:cNvPr id="0" name=""/>
        <dsp:cNvSpPr/>
      </dsp:nvSpPr>
      <dsp:spPr>
        <a:xfrm>
          <a:off x="9620395" y="0"/>
          <a:ext cx="1553978" cy="3471398"/>
        </a:xfrm>
        <a:prstGeom prst="roundRect">
          <a:avLst>
            <a:gd name="adj" fmla="val 10000"/>
          </a:avLst>
        </a:prstGeom>
        <a:solidFill>
          <a:srgbClr val="93B7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zh-TW" altLang="en-US" sz="1800" b="1" kern="1200" spc="-200" baseline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生輔組</a:t>
          </a:r>
          <a:r>
            <a:rPr lang="en-US" altLang="zh-TW" sz="1800" b="1" kern="1200" spc="-200" baseline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800" b="1" kern="1200" spc="-200" baseline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學務組</a:t>
          </a:r>
          <a:endParaRPr lang="en-US" altLang="zh-TW" sz="1800" b="1" kern="1200" spc="-200" baseline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15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1.</a:t>
          </a:r>
          <a:r>
            <a:rPr lang="zh-TW" altLang="en-US" sz="15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於教育部相關系統</a:t>
          </a:r>
          <a:r>
            <a:rPr lang="zh-TW" sz="1500" b="0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登錄就學役男申請服役時間</a:t>
          </a:r>
          <a:endParaRPr lang="en-US" altLang="zh-TW" sz="1500" b="0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15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en-US" sz="1500" b="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配合縣市政府處理兵役業務</a:t>
          </a:r>
          <a:endParaRPr lang="en-US" altLang="zh-TW" sz="15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US" altLang="zh-TW" sz="14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9665909" y="45514"/>
        <a:ext cx="1462950" cy="33803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B239B5-AC5C-47A5-8E6F-8DAF1FF79A90}">
      <dsp:nvSpPr>
        <dsp:cNvPr id="0" name=""/>
        <dsp:cNvSpPr/>
      </dsp:nvSpPr>
      <dsp:spPr>
        <a:xfrm>
          <a:off x="4664" y="1394812"/>
          <a:ext cx="2714965" cy="1085986"/>
        </a:xfrm>
        <a:prstGeom prst="chevron">
          <a:avLst/>
        </a:prstGeom>
        <a:solidFill>
          <a:srgbClr val="FFCCCC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b="1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學校備妥配套措施</a:t>
          </a:r>
        </a:p>
      </dsp:txBody>
      <dsp:txXfrm>
        <a:off x="547657" y="1394812"/>
        <a:ext cx="1628979" cy="1085986"/>
      </dsp:txXfrm>
    </dsp:sp>
    <dsp:sp modelId="{5FD874B0-E8A0-4185-B638-177E03C8721B}">
      <dsp:nvSpPr>
        <dsp:cNvPr id="0" name=""/>
        <dsp:cNvSpPr/>
      </dsp:nvSpPr>
      <dsp:spPr>
        <a:xfrm>
          <a:off x="2448133" y="1394812"/>
          <a:ext cx="2714965" cy="1085986"/>
        </a:xfrm>
        <a:prstGeom prst="chevron">
          <a:avLst/>
        </a:prstGeom>
        <a:solidFill>
          <a:srgbClr val="FFCC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b="1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導師給予適當指導</a:t>
          </a:r>
        </a:p>
      </dsp:txBody>
      <dsp:txXfrm>
        <a:off x="2991126" y="1394812"/>
        <a:ext cx="1628979" cy="1085986"/>
      </dsp:txXfrm>
    </dsp:sp>
    <dsp:sp modelId="{8C5955C6-B2DE-4A5B-A478-D64C74231F91}">
      <dsp:nvSpPr>
        <dsp:cNvPr id="0" name=""/>
        <dsp:cNvSpPr/>
      </dsp:nvSpPr>
      <dsp:spPr>
        <a:xfrm>
          <a:off x="4891602" y="1394812"/>
          <a:ext cx="2714965" cy="1085986"/>
        </a:xfrm>
        <a:prstGeom prst="chevron">
          <a:avLst/>
        </a:prstGeom>
        <a:solidFill>
          <a:srgbClr val="CCFFCC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400" b="1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系所提供選課輔導</a:t>
          </a:r>
          <a:endParaRPr lang="en-US" altLang="zh-TW" sz="24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434595" y="1394812"/>
        <a:ext cx="1628979" cy="1085986"/>
      </dsp:txXfrm>
    </dsp:sp>
    <dsp:sp modelId="{EBBAEC24-8524-44D9-AFE4-3B26B39EB193}">
      <dsp:nvSpPr>
        <dsp:cNvPr id="0" name=""/>
        <dsp:cNvSpPr/>
      </dsp:nvSpPr>
      <dsp:spPr>
        <a:xfrm>
          <a:off x="7335071" y="1394812"/>
          <a:ext cx="2714965" cy="1085986"/>
        </a:xfrm>
        <a:prstGeom prst="chevron">
          <a:avLst/>
        </a:prstGeom>
        <a:solidFill>
          <a:srgbClr val="99CC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400" b="1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學生選擇服役模式</a:t>
          </a:r>
          <a:endParaRPr lang="en-US" altLang="zh-TW" sz="24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78064" y="1394812"/>
        <a:ext cx="1628979" cy="1085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C0BB1B62-CACE-4031-9A99-CCAAE7EE81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250FBE9-89BE-454A-A7C1-85D23E6A01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82AB7-E2F8-44FE-A0C7-9BFB2767303E}" type="datetimeFigureOut">
              <a:rPr lang="zh-TW" altLang="en-US" smtClean="0"/>
              <a:pPr/>
              <a:t>2023/8/29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558C623-DBD0-4ACD-AD1B-3F1DE56C45B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6C2C838-5533-4B6D-8AD5-42A21AC66D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CB0AE-BE17-4F66-AC4B-00D96857BAA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3020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33CE3-C4DF-4301-B647-3A86DE8ED0F4}" type="datetimeFigureOut">
              <a:rPr lang="zh-TW" altLang="en-US" smtClean="0"/>
              <a:pPr/>
              <a:t>2023/8/29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42456-2923-435E-9F72-04AD3B90170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714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2456-2923-435E-9F72-04AD3B90170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7753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E08B76-07DB-4AF8-9BAA-29E720BD3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4224EA7-1B79-499D-969F-9D09CD0D5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8620F50-9FBF-4B85-A1A2-B6799FD5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983E58-4A98-4AD7-B48F-8EF1553A2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C180CB1-07A4-4265-8661-C24CE96A7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092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6673C1-513A-4916-A197-46285C05A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B65A42A-7748-413C-8F7C-0F33CAD88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335BD66-97C1-4B56-8329-4D4FEAE14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705D081-9657-4C29-8EE5-23A60C83A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9D6472C-CC7A-4041-BE3A-A6E2F1561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303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BF04FDD-C027-4184-B752-9250D5C3A6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E9C5395-BB94-4C0A-B246-4B3C952851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72DD5D-22A7-44F4-8CFB-C452C3EEC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CB97C6E-6A2D-43B0-BBB2-EB4085961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86EDEAB-A92F-4592-92FC-9338CA734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358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6A4F831-37BD-4A83-8F57-27053A444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C35141-367B-4097-AB82-7B320BE69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91C5282-79E0-4D77-9A91-4F2FC1A42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altLang="zh-TW"/>
              <a:t>2023/8/16</a:t>
            </a:r>
            <a:endParaRPr lang="zh-TW" alt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BB9DC9A-E2B8-4114-8599-4431A4CAE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7328" y="6277064"/>
            <a:ext cx="5263461" cy="365125"/>
          </a:xfrm>
        </p:spPr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國立勤益科技大學學生就學期間服役彈性修業措施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9C36305-3B8A-4201-91EB-957E3E157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C7B38839-9584-4ACE-8004-11CC447D53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970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3D68A4-6E91-43F2-BBE5-DC6705314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E4D1879-11F5-4640-8AED-C14D71EE9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865FF70-4934-4A79-829C-25C700E05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004A3D7-C742-4261-86EA-C40074DF5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國立勤益科技大學學生就學期間服役彈性修業措施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31A7C53-DAF9-43B1-ADD7-39398CA30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0718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E8775F-4064-4699-B9FC-7E9E73714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BB94DE-E8F7-41B1-A627-B96C9A20B2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611BFA9-FD1F-4F3F-AA8E-B99B5972A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CBA9367-6211-422E-A0A8-E663F7C11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2023/8/16</a:t>
            </a:r>
            <a:endParaRPr lang="zh-TW" altLang="en-US" dirty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BD9E3DD-5D1F-4943-A20C-F08C3C7CC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7718678-E25C-4345-B9C8-DE391CF2E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468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84AE57-B9CF-452E-8F32-0523007A0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973DCB6-2661-4433-84C0-A1CF9B607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C726509-C978-465A-85FA-ACE5ADAD2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F91FC27-C15B-4DDE-858D-5A51DE36E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3D0FC03-AC12-467F-A9DF-3B38564539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F1C81D9-271D-4369-9DEA-E243B817E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F32B1ED-AFFC-4146-84FF-EBEC03D42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DFF2669-2EDD-4459-B476-77BBDDAC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5831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5A3716-641B-47A2-BA3D-166D38D86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8A8DF94-B81C-4C1B-A21E-9E2295903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1F557F8-E3D5-4D6E-8B04-2EA14A007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69C2F0E-04EF-4C9F-B8F7-71FA9EB4C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51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54431E7-3B6B-4D20-9FFC-F31E50FC4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79E6CBC-B8C8-4335-B382-A687DB7A6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41DECFB-555E-4724-80DE-3205F5C9E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536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16A233-8D11-4364-BEC6-207AAE257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7DD718-820C-4704-8047-453EC4F4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A5CB20C-8C8E-4A80-BF71-03E38664E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5F2F62C-CF21-455D-BC6A-96C22EF54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1FF21B3-353C-4C89-B436-856700003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6A1ACB1-1E5B-403A-8201-F0BCF258C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10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37E805-C94F-48D9-A2EB-3E36D5E8C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AA223CA-2534-416C-A9A8-D23ACC839D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AD7D136-A5AF-4D0F-8DA3-5FED51098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9E5F02A-B74A-4861-BD48-17A94950F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1148874-B201-4CFE-91A4-EF173618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F091E74-5C86-43D2-862E-9D2911163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9475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59A2477-CE9C-4375-93DE-DE1D4C5A4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3541C06-E967-4A96-8471-446494E4E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4859D85-5FC0-4FC2-AE0D-5E93A98380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11900"/>
            <a:ext cx="12682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TW"/>
              <a:t>2023/8/16</a:t>
            </a:r>
            <a:endParaRPr lang="zh-TW" alt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F0385D2-39CF-4FBC-8D4C-90323DC59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67328" y="6311900"/>
            <a:ext cx="52634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國立勤益科技大學學生就學期間服役彈性修業措施</a:t>
            </a:r>
            <a:endParaRPr lang="zh-TW" alt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968939B-D5E7-403E-963D-251D000A29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24745" y="6311900"/>
            <a:ext cx="9248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C7B38839-9584-4ACE-8004-11CC447D53D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569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eurl.cc/dDOEak" TargetMode="External"/><Relationship Id="rId2" Type="http://schemas.openxmlformats.org/officeDocument/2006/relationships/hyperlink" Target="https://reurl.cc/N0OkN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reurl.cc/N07yG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F4333D-8D33-4EC6-B8FB-BCCFAD67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3880"/>
            <a:ext cx="10515600" cy="2204701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1800"/>
              </a:spcAft>
            </a:pPr>
            <a:r>
              <a:rPr lang="zh-TW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國立勤益科技大學</a:t>
            </a:r>
            <a:b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zh-TW" sz="44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學生就學期間服役彈性修業措施</a:t>
            </a:r>
            <a:endParaRPr lang="zh-TW" altLang="en-US" sz="13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74CBBDDC-D2D7-4F75-A620-A572FDD0D7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47" y="512433"/>
            <a:ext cx="1245725" cy="1611043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BF524920-99C8-4B36-94BF-7B81C3F45A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667" b="90556" l="10000" r="90000">
                        <a14:foregroundMark x1="49167" y1="6944" x2="49167" y2="6944"/>
                        <a14:foregroundMark x1="45556" y1="90556" x2="45556" y2="905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95" y="4078538"/>
            <a:ext cx="2013553" cy="2141139"/>
          </a:xfrm>
          <a:prstGeom prst="rect">
            <a:avLst/>
          </a:prstGeom>
        </p:spPr>
      </p:pic>
      <p:sp>
        <p:nvSpPr>
          <p:cNvPr id="7" name="標題 1">
            <a:extLst>
              <a:ext uri="{FF2B5EF4-FFF2-40B4-BE49-F238E27FC236}">
                <a16:creationId xmlns:a16="http://schemas.microsoft.com/office/drawing/2014/main" id="{7AF4333D-8D33-4EC6-B8FB-BCCFAD6783F9}"/>
              </a:ext>
            </a:extLst>
          </p:cNvPr>
          <p:cNvSpPr txBox="1">
            <a:spLocks/>
          </p:cNvSpPr>
          <p:nvPr/>
        </p:nvSpPr>
        <p:spPr>
          <a:xfrm>
            <a:off x="3398197" y="4202826"/>
            <a:ext cx="5395606" cy="75979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TW" sz="4400" b="1" kern="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4400" b="1" kern="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一年級導師、學生版</a:t>
            </a:r>
            <a:r>
              <a:rPr lang="en-US" altLang="zh-TW" sz="4400" b="1" kern="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13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183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 5"/>
          <p:cNvSpPr/>
          <p:nvPr/>
        </p:nvSpPr>
        <p:spPr>
          <a:xfrm>
            <a:off x="492687" y="2287369"/>
            <a:ext cx="1669851" cy="66794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大一上</a:t>
            </a:r>
          </a:p>
        </p:txBody>
      </p:sp>
      <p:sp>
        <p:nvSpPr>
          <p:cNvPr id="8" name="手繪多邊形 7"/>
          <p:cNvSpPr/>
          <p:nvPr/>
        </p:nvSpPr>
        <p:spPr>
          <a:xfrm>
            <a:off x="6026321" y="2287369"/>
            <a:ext cx="1669851" cy="66794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大一下</a:t>
            </a:r>
          </a:p>
        </p:txBody>
      </p:sp>
      <p:sp>
        <p:nvSpPr>
          <p:cNvPr id="9" name="手繪多邊形 8"/>
          <p:cNvSpPr/>
          <p:nvPr/>
        </p:nvSpPr>
        <p:spPr>
          <a:xfrm>
            <a:off x="492686" y="4135514"/>
            <a:ext cx="1669851" cy="66794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大二上</a:t>
            </a:r>
          </a:p>
        </p:txBody>
      </p:sp>
      <p:sp>
        <p:nvSpPr>
          <p:cNvPr id="4" name="圓角矩形圖說文字 3"/>
          <p:cNvSpPr/>
          <p:nvPr/>
        </p:nvSpPr>
        <p:spPr>
          <a:xfrm>
            <a:off x="5359862" y="915750"/>
            <a:ext cx="6022428" cy="94843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如確定辦理本方案，</a:t>
            </a:r>
            <a:r>
              <a:rPr lang="zh-TW" altLang="en-US" sz="20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每學期皆須辦理</a:t>
            </a:r>
            <a:r>
              <a:rPr lang="en-US" altLang="zh-TW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[</a:t>
            </a:r>
            <a:r>
              <a:rPr lang="zh-TW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彈性修業申請</a:t>
            </a:r>
            <a:r>
              <a:rPr lang="en-US" altLang="zh-TW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申辦時間：</a:t>
            </a:r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每學期開學日前一週完成！</a:t>
            </a:r>
            <a:endParaRPr lang="en-US" altLang="zh-TW" sz="2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9871A8F-3EB8-4C42-A7A4-BB039EA537B9}"/>
              </a:ext>
            </a:extLst>
          </p:cNvPr>
          <p:cNvSpPr txBox="1"/>
          <p:nvPr/>
        </p:nvSpPr>
        <p:spPr>
          <a:xfrm>
            <a:off x="2557018" y="146310"/>
            <a:ext cx="77107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如何擁有就學役男身分？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(5/6)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" name="投影片編號版面配置區 38">
            <a:extLst>
              <a:ext uri="{FF2B5EF4-FFF2-40B4-BE49-F238E27FC236}">
                <a16:creationId xmlns:a16="http://schemas.microsoft.com/office/drawing/2014/main" id="{91D6EDC6-0744-490C-B952-85FBFF93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10</a:t>
            </a:fld>
            <a:endParaRPr lang="zh-TW" altLang="en-US"/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A6C661EC-67CD-4267-B39D-5DEE9D50FE00}"/>
              </a:ext>
            </a:extLst>
          </p:cNvPr>
          <p:cNvGrpSpPr/>
          <p:nvPr/>
        </p:nvGrpSpPr>
        <p:grpSpPr>
          <a:xfrm>
            <a:off x="335664" y="5095681"/>
            <a:ext cx="4990795" cy="1070944"/>
            <a:chOff x="234068" y="5428181"/>
            <a:chExt cx="4990795" cy="1070944"/>
          </a:xfrm>
        </p:grpSpPr>
        <p:sp>
          <p:nvSpPr>
            <p:cNvPr id="13" name="手繪多邊形 12"/>
            <p:cNvSpPr/>
            <p:nvPr/>
          </p:nvSpPr>
          <p:spPr>
            <a:xfrm>
              <a:off x="234068" y="5490756"/>
              <a:ext cx="2542795" cy="900000"/>
            </a:xfrm>
            <a:custGeom>
              <a:avLst/>
              <a:gdLst>
                <a:gd name="connsiteX0" fmla="*/ 0 w 1669851"/>
                <a:gd name="connsiteY0" fmla="*/ 0 h 667940"/>
                <a:gd name="connsiteX1" fmla="*/ 1335881 w 1669851"/>
                <a:gd name="connsiteY1" fmla="*/ 0 h 667940"/>
                <a:gd name="connsiteX2" fmla="*/ 1669851 w 1669851"/>
                <a:gd name="connsiteY2" fmla="*/ 333970 h 667940"/>
                <a:gd name="connsiteX3" fmla="*/ 1335881 w 1669851"/>
                <a:gd name="connsiteY3" fmla="*/ 667940 h 667940"/>
                <a:gd name="connsiteX4" fmla="*/ 0 w 1669851"/>
                <a:gd name="connsiteY4" fmla="*/ 667940 h 667940"/>
                <a:gd name="connsiteX5" fmla="*/ 333970 w 1669851"/>
                <a:gd name="connsiteY5" fmla="*/ 333970 h 667940"/>
                <a:gd name="connsiteX6" fmla="*/ 0 w 1669851"/>
                <a:gd name="connsiteY6" fmla="*/ 0 h 66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69851" h="667940">
                  <a:moveTo>
                    <a:pt x="0" y="0"/>
                  </a:moveTo>
                  <a:lnTo>
                    <a:pt x="1335881" y="0"/>
                  </a:lnTo>
                  <a:lnTo>
                    <a:pt x="1669851" y="333970"/>
                  </a:lnTo>
                  <a:lnTo>
                    <a:pt x="1335881" y="667940"/>
                  </a:lnTo>
                  <a:lnTo>
                    <a:pt x="0" y="667940"/>
                  </a:lnTo>
                  <a:lnTo>
                    <a:pt x="333970" y="3339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5982" tIns="30671" rIns="364641" bIns="30671" numCol="1" spcCol="1270" anchor="ctr" anchorCtr="0">
              <a:noAutofit/>
            </a:bodyPr>
            <a:lstStyle/>
            <a:p>
              <a:pPr lvl="0" defTabSz="1022350">
                <a:spcBef>
                  <a:spcPct val="0"/>
                </a:spcBef>
              </a:pP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大</a:t>
              </a:r>
              <a:r>
                <a:rPr lang="zh-TW" altLang="en-US" sz="23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二</a:t>
              </a: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下</a:t>
              </a:r>
              <a:br>
                <a:rPr lang="en-US" altLang="zh-TW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</a:b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</a:t>
              </a:r>
              <a:r>
                <a:rPr lang="en-US" altLang="zh-TW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大三上</a:t>
              </a:r>
            </a:p>
          </p:txBody>
        </p:sp>
        <p:sp>
          <p:nvSpPr>
            <p:cNvPr id="62" name="橢圓 61">
              <a:extLst>
                <a:ext uri="{FF2B5EF4-FFF2-40B4-BE49-F238E27FC236}">
                  <a16:creationId xmlns:a16="http://schemas.microsoft.com/office/drawing/2014/main" id="{237B8905-E5E7-4322-B2C0-A9208DE64FCA}"/>
                </a:ext>
              </a:extLst>
            </p:cNvPr>
            <p:cNvSpPr/>
            <p:nvPr/>
          </p:nvSpPr>
          <p:spPr>
            <a:xfrm>
              <a:off x="2776863" y="5428181"/>
              <a:ext cx="2448000" cy="1070944"/>
            </a:xfrm>
            <a:prstGeom prst="ellipse">
              <a:avLst/>
            </a:prstGeom>
            <a:noFill/>
            <a:ln w="285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服役一年</a:t>
              </a:r>
              <a:r>
                <a:rPr lang="en-US" altLang="zh-TW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en-US" altLang="zh-TW" sz="2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1M</a:t>
              </a:r>
              <a:r>
                <a:rPr lang="en-US" altLang="zh-TW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64" name="圖片 63">
            <a:extLst>
              <a:ext uri="{FF2B5EF4-FFF2-40B4-BE49-F238E27FC236}">
                <a16:creationId xmlns:a16="http://schemas.microsoft.com/office/drawing/2014/main" id="{BF524920-99C8-4B36-94BF-7B81C3F45A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667" b="90556" l="10000" r="90000">
                        <a14:foregroundMark x1="49167" y1="6944" x2="49167" y2="6944"/>
                        <a14:foregroundMark x1="45556" y1="90556" x2="45556" y2="905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892" y="5280877"/>
            <a:ext cx="680002" cy="680002"/>
          </a:xfrm>
          <a:prstGeom prst="rect">
            <a:avLst/>
          </a:prstGeom>
        </p:spPr>
      </p:pic>
      <p:sp>
        <p:nvSpPr>
          <p:cNvPr id="19" name="綵帶: 向上傾斜 53">
            <a:extLst>
              <a:ext uri="{FF2B5EF4-FFF2-40B4-BE49-F238E27FC236}">
                <a16:creationId xmlns:a16="http://schemas.microsoft.com/office/drawing/2014/main" id="{B7080CCD-0A05-453B-8AAF-DE6F205C7674}"/>
              </a:ext>
            </a:extLst>
          </p:cNvPr>
          <p:cNvSpPr/>
          <p:nvPr/>
        </p:nvSpPr>
        <p:spPr>
          <a:xfrm>
            <a:off x="131438" y="973029"/>
            <a:ext cx="3020036" cy="863444"/>
          </a:xfrm>
          <a:prstGeom prst="ribbon2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b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+1M+2</a:t>
            </a:r>
            <a:r>
              <a:rPr lang="zh-TW" altLang="en-US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模式</a:t>
            </a:r>
            <a:endParaRPr lang="en-US" altLang="zh-TW" sz="1600" b="1" kern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</a:t>
            </a:r>
            <a:r>
              <a:rPr lang="zh-TW" altLang="en-US" sz="1600" b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月中旬入伍</a:t>
            </a:r>
            <a:r>
              <a:rPr lang="en-US" altLang="zh-TW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5F3AD182-B72A-4E17-AB5C-56EC5166EB71}"/>
              </a:ext>
            </a:extLst>
          </p:cNvPr>
          <p:cNvGrpSpPr/>
          <p:nvPr/>
        </p:nvGrpSpPr>
        <p:grpSpPr>
          <a:xfrm>
            <a:off x="5421254" y="5108164"/>
            <a:ext cx="5607862" cy="1192674"/>
            <a:chOff x="5505132" y="5370273"/>
            <a:chExt cx="5607862" cy="1192674"/>
          </a:xfrm>
        </p:grpSpPr>
        <p:sp>
          <p:nvSpPr>
            <p:cNvPr id="11" name="手繪多邊形 10"/>
            <p:cNvSpPr/>
            <p:nvPr/>
          </p:nvSpPr>
          <p:spPr>
            <a:xfrm>
              <a:off x="5505132" y="5395660"/>
              <a:ext cx="2324230" cy="900000"/>
            </a:xfrm>
            <a:custGeom>
              <a:avLst/>
              <a:gdLst>
                <a:gd name="connsiteX0" fmla="*/ 0 w 1669851"/>
                <a:gd name="connsiteY0" fmla="*/ 0 h 667940"/>
                <a:gd name="connsiteX1" fmla="*/ 1335881 w 1669851"/>
                <a:gd name="connsiteY1" fmla="*/ 0 h 667940"/>
                <a:gd name="connsiteX2" fmla="*/ 1669851 w 1669851"/>
                <a:gd name="connsiteY2" fmla="*/ 333970 h 667940"/>
                <a:gd name="connsiteX3" fmla="*/ 1335881 w 1669851"/>
                <a:gd name="connsiteY3" fmla="*/ 667940 h 667940"/>
                <a:gd name="connsiteX4" fmla="*/ 0 w 1669851"/>
                <a:gd name="connsiteY4" fmla="*/ 667940 h 667940"/>
                <a:gd name="connsiteX5" fmla="*/ 333970 w 1669851"/>
                <a:gd name="connsiteY5" fmla="*/ 333970 h 667940"/>
                <a:gd name="connsiteX6" fmla="*/ 0 w 1669851"/>
                <a:gd name="connsiteY6" fmla="*/ 0 h 66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69851" h="667940">
                  <a:moveTo>
                    <a:pt x="0" y="0"/>
                  </a:moveTo>
                  <a:lnTo>
                    <a:pt x="1335881" y="0"/>
                  </a:lnTo>
                  <a:lnTo>
                    <a:pt x="1669851" y="333970"/>
                  </a:lnTo>
                  <a:lnTo>
                    <a:pt x="1335881" y="667940"/>
                  </a:lnTo>
                  <a:lnTo>
                    <a:pt x="0" y="667940"/>
                  </a:lnTo>
                  <a:lnTo>
                    <a:pt x="333970" y="3339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5982" tIns="30671" rIns="364641" bIns="30671" numCol="1" spcCol="1270" anchor="ctr" anchorCtr="0">
              <a:noAutofit/>
            </a:bodyPr>
            <a:lstStyle/>
            <a:p>
              <a:pPr algn="ctr" defTabSz="1022350">
                <a:spcBef>
                  <a:spcPct val="0"/>
                </a:spcBef>
              </a:pP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大三</a:t>
              </a:r>
              <a:r>
                <a:rPr lang="zh-TW" altLang="en-US" sz="23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下</a:t>
              </a:r>
              <a:br>
                <a:rPr lang="en-US" altLang="zh-TW" sz="23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</a:br>
              <a:r>
                <a:rPr lang="zh-TW" altLang="en-US" sz="23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大四</a:t>
              </a:r>
              <a:endPara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2" name="矩形: 圓角 29">
              <a:extLst>
                <a:ext uri="{FF2B5EF4-FFF2-40B4-BE49-F238E27FC236}">
                  <a16:creationId xmlns:a16="http://schemas.microsoft.com/office/drawing/2014/main" id="{14B64B2B-025E-4A8D-8732-4067CE348F18}"/>
                </a:ext>
              </a:extLst>
            </p:cNvPr>
            <p:cNvSpPr/>
            <p:nvPr/>
          </p:nvSpPr>
          <p:spPr>
            <a:xfrm>
              <a:off x="7910652" y="5370273"/>
              <a:ext cx="3202342" cy="1192674"/>
            </a:xfrm>
            <a:prstGeom prst="round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ts val="1200"/>
                </a:spcBef>
              </a:pP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退役辦理復學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(2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月開學日前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1200"/>
                </a:spcBef>
              </a:pP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辦理課程加退選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(2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月及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9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</a:p>
            <a:p>
              <a:pPr>
                <a:spcBef>
                  <a:spcPts val="1200"/>
                </a:spcBef>
              </a:pPr>
              <a:r>
                <a:rPr lang="en-US" altLang="zh-TW" sz="1600" u="sng" dirty="0">
                  <a:solidFill>
                    <a:schemeClr val="tx1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◆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已具彈性修業資格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免申請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</a:p>
          </p:txBody>
        </p:sp>
      </p:grpSp>
      <p:sp>
        <p:nvSpPr>
          <p:cNvPr id="18" name="矩形: 圓角 29">
            <a:extLst>
              <a:ext uri="{FF2B5EF4-FFF2-40B4-BE49-F238E27FC236}">
                <a16:creationId xmlns:a16="http://schemas.microsoft.com/office/drawing/2014/main" id="{14B64B2B-025E-4A8D-8732-4067CE348F18}"/>
              </a:ext>
            </a:extLst>
          </p:cNvPr>
          <p:cNvSpPr/>
          <p:nvPr/>
        </p:nvSpPr>
        <p:spPr>
          <a:xfrm>
            <a:off x="2216345" y="1998225"/>
            <a:ext cx="3704007" cy="189158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次一學期彈性修業</a:t>
            </a:r>
            <a:endParaRPr lang="en-US" altLang="zh-TW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當學期第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週開始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次學期開學日前一週完成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辦理當學期課程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加退選</a:t>
            </a:r>
            <a:endParaRPr lang="en-US" altLang="zh-TW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開學第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1~2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(9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: 圓角 29">
            <a:extLst>
              <a:ext uri="{FF2B5EF4-FFF2-40B4-BE49-F238E27FC236}">
                <a16:creationId xmlns:a16="http://schemas.microsoft.com/office/drawing/2014/main" id="{14B64B2B-025E-4A8D-8732-4067CE348F18}"/>
              </a:ext>
            </a:extLst>
          </p:cNvPr>
          <p:cNvSpPr/>
          <p:nvPr/>
        </p:nvSpPr>
        <p:spPr>
          <a:xfrm>
            <a:off x="7696173" y="1931460"/>
            <a:ext cx="3470592" cy="311769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次一學期彈性修業</a:t>
            </a:r>
            <a:endParaRPr lang="en-US" altLang="zh-TW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當學期第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週開始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次學期開學日前一週完成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(9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辦理當學期課程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加退選</a:t>
            </a:r>
          </a:p>
          <a:p>
            <a:pPr>
              <a:spcBef>
                <a:spcPts val="6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開學第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1~2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辦理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暑期選課</a:t>
            </a:r>
            <a:endParaRPr lang="en-US" altLang="zh-TW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當學期第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週開始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申請服役</a:t>
            </a:r>
            <a:endParaRPr lang="en-US" altLang="zh-TW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大一暑假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(9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向公所申請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矩形: 圓角 29">
            <a:extLst>
              <a:ext uri="{FF2B5EF4-FFF2-40B4-BE49-F238E27FC236}">
                <a16:creationId xmlns:a16="http://schemas.microsoft.com/office/drawing/2014/main" id="{EA026205-2668-4B06-B0A1-5BE80CA8FCA3}"/>
              </a:ext>
            </a:extLst>
          </p:cNvPr>
          <p:cNvSpPr/>
          <p:nvPr/>
        </p:nvSpPr>
        <p:spPr>
          <a:xfrm>
            <a:off x="2216022" y="4008791"/>
            <a:ext cx="3704007" cy="95547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</a:pP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預定休學證明書</a:t>
            </a:r>
            <a:r>
              <a:rPr lang="en-US" altLang="zh-TW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大二上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月底前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向註冊單位申請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E9D8F9D9-A008-4EA8-B522-AC1C00C5FDA8}"/>
              </a:ext>
            </a:extLst>
          </p:cNvPr>
          <p:cNvSpPr txBox="1"/>
          <p:nvPr/>
        </p:nvSpPr>
        <p:spPr>
          <a:xfrm>
            <a:off x="3122680" y="872657"/>
            <a:ext cx="22365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大二下</a:t>
            </a:r>
            <a:endParaRPr lang="en-US" altLang="zh-TW" sz="3200" b="1" dirty="0"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大三上服役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</p:spTree>
    <p:extLst>
      <p:ext uri="{BB962C8B-B14F-4D97-AF65-F5344CB8AC3E}">
        <p14:creationId xmlns:p14="http://schemas.microsoft.com/office/powerpoint/2010/main" val="333669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 5"/>
          <p:cNvSpPr/>
          <p:nvPr/>
        </p:nvSpPr>
        <p:spPr>
          <a:xfrm>
            <a:off x="357185" y="2330124"/>
            <a:ext cx="2061394" cy="720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大一上</a:t>
            </a:r>
          </a:p>
        </p:txBody>
      </p:sp>
      <p:sp>
        <p:nvSpPr>
          <p:cNvPr id="4" name="圓角矩形圖說文字 3"/>
          <p:cNvSpPr/>
          <p:nvPr/>
        </p:nvSpPr>
        <p:spPr>
          <a:xfrm>
            <a:off x="5662179" y="921671"/>
            <a:ext cx="6050132" cy="936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如確定辦理本方案，</a:t>
            </a:r>
            <a:r>
              <a:rPr lang="zh-TW" altLang="en-US" sz="20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每學期皆須辦理</a:t>
            </a:r>
            <a:r>
              <a:rPr lang="en-US" altLang="zh-TW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[</a:t>
            </a:r>
            <a:r>
              <a:rPr lang="zh-TW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彈性修業申請</a:t>
            </a:r>
            <a:r>
              <a:rPr lang="en-US" altLang="zh-TW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申辦時間：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月完成</a:t>
            </a:r>
            <a:endParaRPr lang="en-US" altLang="zh-TW" sz="20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9871A8F-3EB8-4C42-A7A4-BB039EA537B9}"/>
              </a:ext>
            </a:extLst>
          </p:cNvPr>
          <p:cNvSpPr txBox="1"/>
          <p:nvPr/>
        </p:nvSpPr>
        <p:spPr>
          <a:xfrm>
            <a:off x="2557018" y="146310"/>
            <a:ext cx="77107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如何擁有就學役男身分？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(6/6)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" name="投影片編號版面配置區 38">
            <a:extLst>
              <a:ext uri="{FF2B5EF4-FFF2-40B4-BE49-F238E27FC236}">
                <a16:creationId xmlns:a16="http://schemas.microsoft.com/office/drawing/2014/main" id="{91D6EDC6-0744-490C-B952-85FBFF93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A6C661EC-67CD-4267-B39D-5DEE9D50FE00}"/>
              </a:ext>
            </a:extLst>
          </p:cNvPr>
          <p:cNvGrpSpPr/>
          <p:nvPr/>
        </p:nvGrpSpPr>
        <p:grpSpPr>
          <a:xfrm>
            <a:off x="6095873" y="2088807"/>
            <a:ext cx="5029453" cy="948640"/>
            <a:chOff x="-69876" y="5444895"/>
            <a:chExt cx="5029453" cy="948640"/>
          </a:xfrm>
        </p:grpSpPr>
        <p:sp>
          <p:nvSpPr>
            <p:cNvPr id="13" name="手繪多邊形 12"/>
            <p:cNvSpPr/>
            <p:nvPr/>
          </p:nvSpPr>
          <p:spPr>
            <a:xfrm>
              <a:off x="-69876" y="5493535"/>
              <a:ext cx="2308687" cy="900000"/>
            </a:xfrm>
            <a:custGeom>
              <a:avLst/>
              <a:gdLst>
                <a:gd name="connsiteX0" fmla="*/ 0 w 1669851"/>
                <a:gd name="connsiteY0" fmla="*/ 0 h 667940"/>
                <a:gd name="connsiteX1" fmla="*/ 1335881 w 1669851"/>
                <a:gd name="connsiteY1" fmla="*/ 0 h 667940"/>
                <a:gd name="connsiteX2" fmla="*/ 1669851 w 1669851"/>
                <a:gd name="connsiteY2" fmla="*/ 333970 h 667940"/>
                <a:gd name="connsiteX3" fmla="*/ 1335881 w 1669851"/>
                <a:gd name="connsiteY3" fmla="*/ 667940 h 667940"/>
                <a:gd name="connsiteX4" fmla="*/ 0 w 1669851"/>
                <a:gd name="connsiteY4" fmla="*/ 667940 h 667940"/>
                <a:gd name="connsiteX5" fmla="*/ 333970 w 1669851"/>
                <a:gd name="connsiteY5" fmla="*/ 333970 h 667940"/>
                <a:gd name="connsiteX6" fmla="*/ 0 w 1669851"/>
                <a:gd name="connsiteY6" fmla="*/ 0 h 66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69851" h="667940">
                  <a:moveTo>
                    <a:pt x="0" y="0"/>
                  </a:moveTo>
                  <a:lnTo>
                    <a:pt x="1335881" y="0"/>
                  </a:lnTo>
                  <a:lnTo>
                    <a:pt x="1669851" y="333970"/>
                  </a:lnTo>
                  <a:lnTo>
                    <a:pt x="1335881" y="667940"/>
                  </a:lnTo>
                  <a:lnTo>
                    <a:pt x="0" y="667940"/>
                  </a:lnTo>
                  <a:lnTo>
                    <a:pt x="333970" y="3339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5982" tIns="30671" rIns="364641" bIns="30671" numCol="1" spcCol="1270" anchor="ctr" anchorCtr="0">
              <a:noAutofit/>
            </a:bodyPr>
            <a:lstStyle/>
            <a:p>
              <a:pPr lvl="0" defTabSz="1022350">
                <a:spcBef>
                  <a:spcPct val="0"/>
                </a:spcBef>
              </a:pP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大</a:t>
              </a:r>
              <a:r>
                <a:rPr lang="zh-TW" altLang="en-US" sz="23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一</a:t>
              </a: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下</a:t>
              </a:r>
              <a:br>
                <a:rPr lang="en-US" altLang="zh-TW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</a:b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</a:t>
              </a:r>
              <a:r>
                <a:rPr lang="en-US" altLang="zh-TW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大二上</a:t>
              </a:r>
            </a:p>
          </p:txBody>
        </p:sp>
        <p:sp>
          <p:nvSpPr>
            <p:cNvPr id="62" name="橢圓 61">
              <a:extLst>
                <a:ext uri="{FF2B5EF4-FFF2-40B4-BE49-F238E27FC236}">
                  <a16:creationId xmlns:a16="http://schemas.microsoft.com/office/drawing/2014/main" id="{237B8905-E5E7-4322-B2C0-A9208DE64FCA}"/>
                </a:ext>
              </a:extLst>
            </p:cNvPr>
            <p:cNvSpPr/>
            <p:nvPr/>
          </p:nvSpPr>
          <p:spPr>
            <a:xfrm>
              <a:off x="2377250" y="5444895"/>
              <a:ext cx="2582327" cy="936000"/>
            </a:xfrm>
            <a:prstGeom prst="ellipse">
              <a:avLst/>
            </a:prstGeom>
            <a:noFill/>
            <a:ln w="285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服役一年</a:t>
              </a:r>
              <a:endParaRPr lang="en-US" altLang="zh-TW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(1M)</a:t>
              </a:r>
              <a:endPara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64" name="圖片 63">
            <a:extLst>
              <a:ext uri="{FF2B5EF4-FFF2-40B4-BE49-F238E27FC236}">
                <a16:creationId xmlns:a16="http://schemas.microsoft.com/office/drawing/2014/main" id="{BF524920-99C8-4B36-94BF-7B81C3F45A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667" b="90556" l="10000" r="90000">
                        <a14:foregroundMark x1="49167" y1="6944" x2="49167" y2="6944"/>
                        <a14:foregroundMark x1="45556" y1="90556" x2="45556" y2="905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9123" y="2288628"/>
            <a:ext cx="680002" cy="680002"/>
          </a:xfrm>
          <a:prstGeom prst="rect">
            <a:avLst/>
          </a:prstGeom>
        </p:spPr>
      </p:pic>
      <p:sp>
        <p:nvSpPr>
          <p:cNvPr id="19" name="綵帶: 向上傾斜 53">
            <a:extLst>
              <a:ext uri="{FF2B5EF4-FFF2-40B4-BE49-F238E27FC236}">
                <a16:creationId xmlns:a16="http://schemas.microsoft.com/office/drawing/2014/main" id="{B7080CCD-0A05-453B-8AAF-DE6F205C7674}"/>
              </a:ext>
            </a:extLst>
          </p:cNvPr>
          <p:cNvSpPr/>
          <p:nvPr/>
        </p:nvSpPr>
        <p:spPr>
          <a:xfrm>
            <a:off x="161394" y="908771"/>
            <a:ext cx="3105906" cy="1026013"/>
          </a:xfrm>
          <a:prstGeom prst="ribbon2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b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0.5</a:t>
            </a:r>
            <a:r>
              <a:rPr lang="en-US" altLang="zh-TW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+1M+2.5</a:t>
            </a:r>
            <a:r>
              <a:rPr lang="zh-TW" altLang="en-US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模式</a:t>
            </a:r>
            <a:endParaRPr lang="en-US" altLang="zh-TW" sz="1600" b="1" kern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</a:t>
            </a:r>
            <a:r>
              <a:rPr lang="zh-TW" altLang="en-US" sz="1600" b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月中旬入伍</a:t>
            </a:r>
            <a:r>
              <a:rPr lang="en-US" altLang="zh-TW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5F3AD182-B72A-4E17-AB5C-56EC5166EB71}"/>
              </a:ext>
            </a:extLst>
          </p:cNvPr>
          <p:cNvGrpSpPr/>
          <p:nvPr/>
        </p:nvGrpSpPr>
        <p:grpSpPr>
          <a:xfrm>
            <a:off x="6118942" y="3183269"/>
            <a:ext cx="5793248" cy="1743026"/>
            <a:chOff x="5505133" y="5327228"/>
            <a:chExt cx="5946161" cy="1313702"/>
          </a:xfrm>
        </p:grpSpPr>
        <p:sp>
          <p:nvSpPr>
            <p:cNvPr id="11" name="手繪多邊形 10"/>
            <p:cNvSpPr/>
            <p:nvPr/>
          </p:nvSpPr>
          <p:spPr>
            <a:xfrm>
              <a:off x="5505133" y="5935375"/>
              <a:ext cx="2129302" cy="542657"/>
            </a:xfrm>
            <a:custGeom>
              <a:avLst/>
              <a:gdLst>
                <a:gd name="connsiteX0" fmla="*/ 0 w 1669851"/>
                <a:gd name="connsiteY0" fmla="*/ 0 h 667940"/>
                <a:gd name="connsiteX1" fmla="*/ 1335881 w 1669851"/>
                <a:gd name="connsiteY1" fmla="*/ 0 h 667940"/>
                <a:gd name="connsiteX2" fmla="*/ 1669851 w 1669851"/>
                <a:gd name="connsiteY2" fmla="*/ 333970 h 667940"/>
                <a:gd name="connsiteX3" fmla="*/ 1335881 w 1669851"/>
                <a:gd name="connsiteY3" fmla="*/ 667940 h 667940"/>
                <a:gd name="connsiteX4" fmla="*/ 0 w 1669851"/>
                <a:gd name="connsiteY4" fmla="*/ 667940 h 667940"/>
                <a:gd name="connsiteX5" fmla="*/ 333970 w 1669851"/>
                <a:gd name="connsiteY5" fmla="*/ 333970 h 667940"/>
                <a:gd name="connsiteX6" fmla="*/ 0 w 1669851"/>
                <a:gd name="connsiteY6" fmla="*/ 0 h 66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69851" h="667940">
                  <a:moveTo>
                    <a:pt x="0" y="0"/>
                  </a:moveTo>
                  <a:lnTo>
                    <a:pt x="1335881" y="0"/>
                  </a:lnTo>
                  <a:lnTo>
                    <a:pt x="1669851" y="333970"/>
                  </a:lnTo>
                  <a:lnTo>
                    <a:pt x="1335881" y="667940"/>
                  </a:lnTo>
                  <a:lnTo>
                    <a:pt x="0" y="667940"/>
                  </a:lnTo>
                  <a:lnTo>
                    <a:pt x="333970" y="3339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5982" tIns="30671" rIns="364641" bIns="30671" numCol="1" spcCol="1270" anchor="ctr" anchorCtr="0">
              <a:noAutofit/>
            </a:bodyPr>
            <a:lstStyle/>
            <a:p>
              <a:pPr algn="ctr" defTabSz="1022350">
                <a:spcBef>
                  <a:spcPct val="0"/>
                </a:spcBef>
              </a:pP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大二</a:t>
              </a:r>
              <a:r>
                <a:rPr lang="zh-TW" altLang="en-US" sz="23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下</a:t>
              </a:r>
              <a:endPara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2" name="矩形: 圓角 29">
              <a:extLst>
                <a:ext uri="{FF2B5EF4-FFF2-40B4-BE49-F238E27FC236}">
                  <a16:creationId xmlns:a16="http://schemas.microsoft.com/office/drawing/2014/main" id="{14B64B2B-025E-4A8D-8732-4067CE348F18}"/>
                </a:ext>
              </a:extLst>
            </p:cNvPr>
            <p:cNvSpPr/>
            <p:nvPr/>
          </p:nvSpPr>
          <p:spPr>
            <a:xfrm>
              <a:off x="7850971" y="5327228"/>
              <a:ext cx="3600323" cy="1313702"/>
            </a:xfrm>
            <a:prstGeom prst="round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ts val="600"/>
                </a:spcBef>
              </a:pP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</a:t>
              </a:r>
              <a:r>
                <a:rPr lang="en-US" altLang="zh-TW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辦理當學期課程</a:t>
              </a:r>
              <a:r>
                <a:rPr lang="zh-TW" altLang="en-US" u="sng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加退選</a:t>
              </a:r>
            </a:p>
            <a:p>
              <a:pPr>
                <a:spcBef>
                  <a:spcPts val="600"/>
                </a:spcBef>
              </a:pP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開學第</a:t>
              </a:r>
              <a:r>
                <a:rPr lang="en-US" altLang="zh-TW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1~2</a:t>
              </a: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週</a:t>
              </a:r>
              <a:r>
                <a:rPr lang="en-US" altLang="zh-TW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(2</a:t>
              </a:r>
              <a:r>
                <a:rPr lang="zh-TW" altLang="en-US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  <a:r>
                <a:rPr lang="en-US" altLang="zh-TW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</a:p>
            <a:p>
              <a:pPr>
                <a:spcBef>
                  <a:spcPts val="600"/>
                </a:spcBef>
              </a:pPr>
              <a:r>
                <a:rPr lang="en-US" altLang="zh-TW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r>
                <a:rPr lang="en-US" altLang="zh-TW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辦理</a:t>
              </a:r>
              <a:r>
                <a:rPr lang="zh-TW" altLang="en-US" u="sng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暑期選課</a:t>
              </a:r>
              <a:endParaRPr lang="en-US" altLang="zh-TW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當學期第</a:t>
              </a:r>
              <a:r>
                <a:rPr lang="en-US" altLang="zh-TW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15</a:t>
              </a: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週開始</a:t>
              </a:r>
              <a:endPara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en-US" altLang="zh-TW" u="sng" dirty="0">
                  <a:solidFill>
                    <a:schemeClr val="tx1"/>
                  </a:solidFill>
                  <a:latin typeface="新細明體" panose="02020500000000000000" pitchFamily="18" charset="-120"/>
                </a:rPr>
                <a:t>◆</a:t>
              </a:r>
              <a:r>
                <a:rPr lang="zh-TW" altLang="en-US" u="sng" dirty="0">
                  <a:solidFill>
                    <a:schemeClr val="tx1"/>
                  </a:solidFill>
                  <a:latin typeface="新細明體" panose="02020500000000000000" pitchFamily="18" charset="-120"/>
                </a:rPr>
                <a:t> </a:t>
              </a:r>
              <a:r>
                <a:rPr lang="zh-TW" altLang="en-US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已具彈性修業資格</a:t>
              </a:r>
              <a:r>
                <a:rPr lang="en-US" altLang="zh-TW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免申請</a:t>
              </a:r>
              <a:r>
                <a:rPr lang="en-US" altLang="zh-TW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</a:p>
          </p:txBody>
        </p:sp>
      </p:grpSp>
      <p:sp>
        <p:nvSpPr>
          <p:cNvPr id="18" name="矩形: 圓角 29">
            <a:extLst>
              <a:ext uri="{FF2B5EF4-FFF2-40B4-BE49-F238E27FC236}">
                <a16:creationId xmlns:a16="http://schemas.microsoft.com/office/drawing/2014/main" id="{14B64B2B-025E-4A8D-8732-4067CE348F18}"/>
              </a:ext>
            </a:extLst>
          </p:cNvPr>
          <p:cNvSpPr/>
          <p:nvPr/>
        </p:nvSpPr>
        <p:spPr>
          <a:xfrm>
            <a:off x="2480238" y="1962996"/>
            <a:ext cx="3548453" cy="1961553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申請彈性修業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(9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申請服役</a:t>
            </a:r>
            <a:endParaRPr lang="en-US" altLang="zh-TW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大一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(9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向公所申請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預定休學證明書</a:t>
            </a:r>
            <a:endParaRPr lang="en-US" altLang="zh-TW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月底前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向註冊單位申請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: 圓角 29">
            <a:extLst>
              <a:ext uri="{FF2B5EF4-FFF2-40B4-BE49-F238E27FC236}">
                <a16:creationId xmlns:a16="http://schemas.microsoft.com/office/drawing/2014/main" id="{14B64B2B-025E-4A8D-8732-4067CE348F18}"/>
              </a:ext>
            </a:extLst>
          </p:cNvPr>
          <p:cNvSpPr/>
          <p:nvPr/>
        </p:nvSpPr>
        <p:spPr>
          <a:xfrm>
            <a:off x="2511768" y="3981154"/>
            <a:ext cx="3571166" cy="755993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退役辦理復學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月開學日前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E9D8F9D9-A008-4EA8-B522-AC1C00C5FDA8}"/>
              </a:ext>
            </a:extLst>
          </p:cNvPr>
          <p:cNvSpPr txBox="1"/>
          <p:nvPr/>
        </p:nvSpPr>
        <p:spPr>
          <a:xfrm>
            <a:off x="3394129" y="904752"/>
            <a:ext cx="22365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大一下</a:t>
            </a:r>
            <a:endParaRPr lang="en-US" altLang="zh-TW" sz="3200" b="1" dirty="0"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大二上服役</a:t>
            </a:r>
          </a:p>
        </p:txBody>
      </p:sp>
      <p:sp>
        <p:nvSpPr>
          <p:cNvPr id="24" name="手繪多邊形 23"/>
          <p:cNvSpPr/>
          <p:nvPr/>
        </p:nvSpPr>
        <p:spPr>
          <a:xfrm>
            <a:off x="357185" y="3981154"/>
            <a:ext cx="2064332" cy="720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大二寒假</a:t>
            </a:r>
          </a:p>
        </p:txBody>
      </p:sp>
      <p:grpSp>
        <p:nvGrpSpPr>
          <p:cNvPr id="7" name="群組 6"/>
          <p:cNvGrpSpPr/>
          <p:nvPr/>
        </p:nvGrpSpPr>
        <p:grpSpPr>
          <a:xfrm>
            <a:off x="371933" y="5033256"/>
            <a:ext cx="8956794" cy="1179652"/>
            <a:chOff x="371933" y="5321428"/>
            <a:chExt cx="8956794" cy="1179652"/>
          </a:xfrm>
        </p:grpSpPr>
        <p:sp>
          <p:nvSpPr>
            <p:cNvPr id="25" name="手繪多邊形 24"/>
            <p:cNvSpPr/>
            <p:nvPr/>
          </p:nvSpPr>
          <p:spPr>
            <a:xfrm>
              <a:off x="371933" y="5541868"/>
              <a:ext cx="3022196" cy="720000"/>
            </a:xfrm>
            <a:custGeom>
              <a:avLst/>
              <a:gdLst>
                <a:gd name="connsiteX0" fmla="*/ 0 w 1669851"/>
                <a:gd name="connsiteY0" fmla="*/ 0 h 667940"/>
                <a:gd name="connsiteX1" fmla="*/ 1335881 w 1669851"/>
                <a:gd name="connsiteY1" fmla="*/ 0 h 667940"/>
                <a:gd name="connsiteX2" fmla="*/ 1669851 w 1669851"/>
                <a:gd name="connsiteY2" fmla="*/ 333970 h 667940"/>
                <a:gd name="connsiteX3" fmla="*/ 1335881 w 1669851"/>
                <a:gd name="connsiteY3" fmla="*/ 667940 h 667940"/>
                <a:gd name="connsiteX4" fmla="*/ 0 w 1669851"/>
                <a:gd name="connsiteY4" fmla="*/ 667940 h 667940"/>
                <a:gd name="connsiteX5" fmla="*/ 333970 w 1669851"/>
                <a:gd name="connsiteY5" fmla="*/ 333970 h 667940"/>
                <a:gd name="connsiteX6" fmla="*/ 0 w 1669851"/>
                <a:gd name="connsiteY6" fmla="*/ 0 h 66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69851" h="667940">
                  <a:moveTo>
                    <a:pt x="0" y="0"/>
                  </a:moveTo>
                  <a:lnTo>
                    <a:pt x="1335881" y="0"/>
                  </a:lnTo>
                  <a:lnTo>
                    <a:pt x="1669851" y="333970"/>
                  </a:lnTo>
                  <a:lnTo>
                    <a:pt x="1335881" y="667940"/>
                  </a:lnTo>
                  <a:lnTo>
                    <a:pt x="0" y="667940"/>
                  </a:lnTo>
                  <a:lnTo>
                    <a:pt x="333970" y="3339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5982" tIns="30671" rIns="364641" bIns="30671" numCol="1" spcCol="1270" anchor="ctr" anchorCtr="0">
              <a:noAutofit/>
            </a:bodyPr>
            <a:lstStyle/>
            <a:p>
              <a:pPr algn="ctr" defTabSz="1022350">
                <a:spcBef>
                  <a:spcPct val="0"/>
                </a:spcBef>
              </a:pP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大三及大四</a:t>
              </a:r>
            </a:p>
          </p:txBody>
        </p:sp>
        <p:sp>
          <p:nvSpPr>
            <p:cNvPr id="26" name="矩形: 圓角 29">
              <a:extLst>
                <a:ext uri="{FF2B5EF4-FFF2-40B4-BE49-F238E27FC236}">
                  <a16:creationId xmlns:a16="http://schemas.microsoft.com/office/drawing/2014/main" id="{14B64B2B-025E-4A8D-8732-4067CE348F18}"/>
                </a:ext>
              </a:extLst>
            </p:cNvPr>
            <p:cNvSpPr/>
            <p:nvPr/>
          </p:nvSpPr>
          <p:spPr>
            <a:xfrm>
              <a:off x="3510756" y="5321428"/>
              <a:ext cx="5817971" cy="1179652"/>
            </a:xfrm>
            <a:prstGeom prst="round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ts val="600"/>
                </a:spcBef>
              </a:pP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</a:t>
              </a:r>
              <a:r>
                <a:rPr lang="en-US" altLang="zh-TW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辦理當學期課程</a:t>
              </a:r>
              <a:r>
                <a:rPr lang="zh-TW" altLang="en-US" u="sng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加退選：</a:t>
              </a: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開學第</a:t>
              </a:r>
              <a:r>
                <a:rPr lang="en-US" altLang="zh-TW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1~2</a:t>
              </a: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週</a:t>
              </a:r>
              <a:r>
                <a:rPr lang="en-US" altLang="zh-TW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(2</a:t>
              </a:r>
              <a:r>
                <a:rPr lang="zh-TW" altLang="en-US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月及</a:t>
              </a:r>
              <a:r>
                <a:rPr lang="en-US" altLang="zh-TW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9</a:t>
              </a:r>
              <a:r>
                <a:rPr lang="zh-TW" altLang="en-US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  <a:r>
                <a:rPr lang="en-US" altLang="zh-TW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</a:p>
            <a:p>
              <a:pPr>
                <a:spcBef>
                  <a:spcPts val="600"/>
                </a:spcBef>
              </a:pPr>
              <a:r>
                <a:rPr lang="en-US" altLang="zh-TW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r>
                <a:rPr lang="en-US" altLang="zh-TW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辦理</a:t>
              </a:r>
              <a:r>
                <a:rPr lang="zh-TW" altLang="en-US" u="sng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暑期選課：</a:t>
              </a: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當學期第</a:t>
              </a:r>
              <a:r>
                <a:rPr lang="en-US" altLang="zh-TW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15</a:t>
              </a: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週開始</a:t>
              </a:r>
              <a:endPara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en-US" altLang="zh-TW" u="sng" dirty="0">
                  <a:solidFill>
                    <a:schemeClr val="tx1"/>
                  </a:solidFill>
                  <a:latin typeface="新細明體" panose="02020500000000000000" pitchFamily="18" charset="-120"/>
                </a:rPr>
                <a:t>◆</a:t>
              </a:r>
              <a:r>
                <a:rPr lang="zh-TW" altLang="en-US" u="sng" dirty="0">
                  <a:solidFill>
                    <a:schemeClr val="tx1"/>
                  </a:solidFill>
                  <a:latin typeface="新細明體" panose="02020500000000000000" pitchFamily="18" charset="-120"/>
                </a:rPr>
                <a:t> </a:t>
              </a:r>
              <a:r>
                <a:rPr lang="zh-TW" altLang="en-US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已具彈性修業資格</a:t>
              </a:r>
              <a:r>
                <a:rPr lang="en-US" altLang="zh-TW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免申請</a:t>
              </a:r>
              <a:r>
                <a:rPr lang="en-US" altLang="zh-TW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</a:p>
          </p:txBody>
        </p:sp>
      </p:grp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</p:spTree>
    <p:extLst>
      <p:ext uri="{BB962C8B-B14F-4D97-AF65-F5344CB8AC3E}">
        <p14:creationId xmlns:p14="http://schemas.microsoft.com/office/powerpoint/2010/main" val="91763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38200" y="1107469"/>
            <a:ext cx="10515600" cy="5043950"/>
          </a:xfrm>
          <a:ln w="50800"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marL="288000" indent="-28800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</a:rPr>
              <a:t>請務必審慎思考選擇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</a:rPr>
              <a:t>個人最佳</a:t>
            </a:r>
            <a:r>
              <a:rPr lang="zh-TW" alt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</a:rPr>
              <a:t>就學服役模式，若兵役機關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</a:rPr>
              <a:t>完成徵兵作業即無法更改</a:t>
            </a:r>
            <a:r>
              <a:rPr lang="zh-TW" alt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en-US" altLang="zh-TW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所有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課程學分及各系專業證照或實習課程，涉及考照或就業需求之資格條件</a:t>
            </a:r>
            <a:r>
              <a:rPr lang="zh-TW" altLang="zh-TW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應符合畢業資格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。另日間部四技學生必須滿足跨領域學程之畢業門檻。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lv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規劃彈性修業修課計劃時，應務必了解</a:t>
            </a:r>
            <a:r>
              <a:rPr lang="zh-TW" altLang="zh-TW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修課次序性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及開課情形。</a:t>
            </a:r>
            <a:r>
              <a:rPr lang="zh-TW" altLang="zh-TW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</a:rPr>
              <a:t>如</a:t>
            </a:r>
            <a:r>
              <a:rPr lang="zh-TW" altLang="zh-TW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</a:rPr>
              <a:t>有校外實習</a:t>
            </a:r>
            <a:r>
              <a:rPr lang="en-US" altLang="zh-TW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zh-TW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</a:rPr>
              <a:t>含暑期</a:t>
            </a:r>
            <a:r>
              <a:rPr lang="en-US" altLang="zh-TW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</a:rPr>
              <a:t>、專題製作及畢業成果展示課程，須與系所確認授課時段或配套措施。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應視自身學業學習情況，審慎評估彈性修業修課計劃，以避免延後畢業之情形發生。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5" name="標題 4"/>
          <p:cNvSpPr txBox="1">
            <a:spLocks/>
          </p:cNvSpPr>
          <p:nvPr/>
        </p:nvSpPr>
        <p:spPr>
          <a:xfrm>
            <a:off x="838200" y="278969"/>
            <a:ext cx="10515600" cy="8284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ED7D31"/>
            </a:solidFill>
          </a:ln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選擇就學服役模式須注意哪些事呢？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522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838200" y="223736"/>
            <a:ext cx="10515600" cy="992221"/>
          </a:xfrm>
          <a:solidFill>
            <a:schemeClr val="accent2">
              <a:lumMod val="40000"/>
              <a:lumOff val="60000"/>
            </a:schemeClr>
          </a:solidFill>
          <a:ln w="38100">
            <a:solidFill>
              <a:srgbClr val="ED7D31"/>
            </a:solidFill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如何在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學年修課期間完成學業呢？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838200" y="1460673"/>
            <a:ext cx="10515600" cy="2380902"/>
          </a:xfrm>
        </p:spPr>
        <p:txBody>
          <a:bodyPr>
            <a:noAutofit/>
          </a:bodyPr>
          <a:lstStyle/>
          <a:p>
            <a:pPr marL="288000" indent="-288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畢業學分須於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3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學年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/6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學期通過及完成</a:t>
            </a:r>
            <a:r>
              <a:rPr lang="zh-TW" altLang="en-US" sz="24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，以</a:t>
            </a:r>
            <a:r>
              <a:rPr lang="en-US" altLang="zh-TW" sz="24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128</a:t>
            </a:r>
            <a:r>
              <a:rPr lang="zh-TW" altLang="en-US" sz="24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學分為例，每學期</a:t>
            </a:r>
            <a:r>
              <a:rPr lang="en-US" altLang="zh-TW" sz="24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含暑修</a:t>
            </a:r>
            <a:r>
              <a:rPr lang="en-US" altLang="zh-TW" sz="24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需約修讀</a:t>
            </a:r>
            <a:r>
              <a:rPr lang="en-US" altLang="zh-TW" sz="24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學分以上。</a:t>
            </a:r>
            <a:endParaRPr lang="en-US" altLang="zh-TW" sz="24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288000" indent="-288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大一上學期申請</a:t>
            </a:r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，最多可享有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5</a:t>
            </a:r>
            <a:r>
              <a:rPr lang="zh-TW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學期彈性修業資格</a:t>
            </a:r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服役前須每學期申請</a:t>
            </a:r>
            <a:r>
              <a:rPr lang="en-US" altLang="zh-TW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。</a:t>
            </a:r>
            <a:endParaRPr lang="en-US" altLang="zh-TW" sz="2400" b="1" dirty="0">
              <a:solidFill>
                <a:srgbClr val="0000FF"/>
              </a:solidFill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288000" indent="-288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zh-TW" altLang="en-US" sz="24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專題製作、校外實習等必修課程：應注意修業期限及課程學分是否能符合畢業資格。</a:t>
            </a:r>
            <a:endParaRPr lang="en-US" altLang="zh-TW" sz="24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10529454" y="6312831"/>
            <a:ext cx="824345" cy="365125"/>
          </a:xfrm>
        </p:spPr>
        <p:txBody>
          <a:bodyPr/>
          <a:lstStyle/>
          <a:p>
            <a:fld id="{C7B38839-9584-4ACE-8004-11CC447D53D3}" type="slidenum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/>
              <a:t>13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935645" y="3575036"/>
            <a:ext cx="10896403" cy="2341682"/>
            <a:chOff x="718960" y="4479215"/>
            <a:chExt cx="10896403" cy="2341682"/>
          </a:xfrm>
        </p:grpSpPr>
        <p:sp>
          <p:nvSpPr>
            <p:cNvPr id="8" name="向右箭號圖說文字 7"/>
            <p:cNvSpPr/>
            <p:nvPr/>
          </p:nvSpPr>
          <p:spPr>
            <a:xfrm>
              <a:off x="718960" y="4727411"/>
              <a:ext cx="2880000" cy="1733139"/>
            </a:xfrm>
            <a:prstGeom prst="rightArrowCallout">
              <a:avLst>
                <a:gd name="adj1" fmla="val 22990"/>
                <a:gd name="adj2" fmla="val 25000"/>
                <a:gd name="adj3" fmla="val 25000"/>
                <a:gd name="adj4" fmla="val 72759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修課方式</a:t>
              </a:r>
            </a:p>
          </p:txBody>
        </p:sp>
        <p:sp>
          <p:nvSpPr>
            <p:cNvPr id="9" name="流程圖: 替代程序 8"/>
            <p:cNvSpPr/>
            <p:nvPr/>
          </p:nvSpPr>
          <p:spPr>
            <a:xfrm>
              <a:off x="3638728" y="4535654"/>
              <a:ext cx="4680000" cy="2142302"/>
            </a:xfrm>
            <a:prstGeom prst="flowChartAlternateProcess">
              <a:avLst/>
            </a:prstGeom>
            <a:solidFill>
              <a:srgbClr val="66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  <a:buFont typeface="Wingdings" panose="05000000000000000000" pitchFamily="2" charset="2"/>
                <a:buChar char="Ø"/>
              </a:pPr>
              <a:r>
                <a:rPr lang="zh-TW" altLang="en-US" sz="28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上修高年級、下修低年級</a:t>
              </a:r>
              <a:endPara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457200" indent="-457200" algn="ctr">
                <a:buFont typeface="Wingdings" panose="05000000000000000000" pitchFamily="2" charset="2"/>
                <a:buChar char="u"/>
              </a:pPr>
              <a:r>
                <a:rPr lang="zh-TW" altLang="en-US" sz="28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跨  系  選  課</a:t>
              </a:r>
              <a:endPara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457200" indent="-457200" algn="ctr">
                <a:buFont typeface="Wingdings" panose="05000000000000000000" pitchFamily="2" charset="2"/>
                <a:buChar char="u"/>
              </a:pPr>
              <a:r>
                <a:rPr lang="zh-TW" altLang="en-US" sz="28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校  際  選  課</a:t>
              </a:r>
              <a:endPara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457200" indent="-457200" algn="ctr">
                <a:buFont typeface="Wingdings" panose="05000000000000000000" pitchFamily="2" charset="2"/>
                <a:buChar char="u"/>
              </a:pPr>
              <a:r>
                <a:rPr lang="zh-TW" altLang="en-US" sz="28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暑  期  修  課</a:t>
              </a:r>
            </a:p>
          </p:txBody>
        </p:sp>
        <p:sp>
          <p:nvSpPr>
            <p:cNvPr id="10" name="爆炸 2 9"/>
            <p:cNvSpPr/>
            <p:nvPr/>
          </p:nvSpPr>
          <p:spPr>
            <a:xfrm>
              <a:off x="8015363" y="4479215"/>
              <a:ext cx="3600000" cy="2341682"/>
            </a:xfrm>
            <a:prstGeom prst="irregularSeal2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6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符合畢業門檻規定</a:t>
              </a:r>
            </a:p>
          </p:txBody>
        </p:sp>
      </p:grp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</p:spTree>
    <p:extLst>
      <p:ext uri="{BB962C8B-B14F-4D97-AF65-F5344CB8AC3E}">
        <p14:creationId xmlns:p14="http://schemas.microsoft.com/office/powerpoint/2010/main" val="37933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5" name="書卷 (水平) 4"/>
          <p:cNvSpPr/>
          <p:nvPr/>
        </p:nvSpPr>
        <p:spPr>
          <a:xfrm>
            <a:off x="3299901" y="273532"/>
            <a:ext cx="6628193" cy="1490727"/>
          </a:xfrm>
          <a:prstGeom prst="horizontalScroll">
            <a:avLst/>
          </a:prstGeom>
          <a:solidFill>
            <a:srgbClr val="FFC0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4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學分計畫表</a:t>
            </a:r>
            <a:r>
              <a:rPr lang="zh-TW" altLang="en-US" sz="4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連結</a:t>
            </a: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C26097E3-404D-4C99-B0AC-AD36DCD899AF}"/>
              </a:ext>
            </a:extLst>
          </p:cNvPr>
          <p:cNvGrpSpPr/>
          <p:nvPr/>
        </p:nvGrpSpPr>
        <p:grpSpPr>
          <a:xfrm>
            <a:off x="472566" y="1915959"/>
            <a:ext cx="11246868" cy="4047550"/>
            <a:chOff x="393237" y="1907082"/>
            <a:chExt cx="11246868" cy="4047550"/>
          </a:xfrm>
        </p:grpSpPr>
        <p:sp>
          <p:nvSpPr>
            <p:cNvPr id="6" name="圓角矩形圖說文字 3">
              <a:extLst>
                <a:ext uri="{FF2B5EF4-FFF2-40B4-BE49-F238E27FC236}">
                  <a16:creationId xmlns:a16="http://schemas.microsoft.com/office/drawing/2014/main" id="{30E7196A-44C5-4CF9-9739-42250FCAE9A0}"/>
                </a:ext>
              </a:extLst>
            </p:cNvPr>
            <p:cNvSpPr/>
            <p:nvPr/>
          </p:nvSpPr>
          <p:spPr>
            <a:xfrm>
              <a:off x="393237" y="2591420"/>
              <a:ext cx="5306227" cy="3363212"/>
            </a:xfrm>
            <a:prstGeom prst="roundRect">
              <a:avLst/>
            </a:prstGeom>
            <a:solidFill>
              <a:srgbClr val="FFF8CD"/>
            </a:solidFill>
            <a:ln w="28575">
              <a:solidFill>
                <a:srgbClr val="002060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US" altLang="zh-TW" sz="3200" u="sng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https://reurl.cc/N0OkNn</a:t>
              </a:r>
              <a:endParaRPr lang="en-US" altLang="zh-TW" sz="32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lnSpc>
                  <a:spcPct val="150000"/>
                </a:lnSpc>
              </a:pPr>
              <a:endParaRPr lang="en-US" altLang="zh-TW" sz="32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lnSpc>
                  <a:spcPct val="150000"/>
                </a:lnSpc>
              </a:pPr>
              <a:endParaRPr lang="en-US" altLang="zh-TW" sz="32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lnSpc>
                  <a:spcPct val="150000"/>
                </a:lnSpc>
              </a:pPr>
              <a:endParaRPr lang="zh-TW" altLang="zh-TW" sz="32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圓角矩形圖說文字 3">
              <a:extLst>
                <a:ext uri="{FF2B5EF4-FFF2-40B4-BE49-F238E27FC236}">
                  <a16:creationId xmlns:a16="http://schemas.microsoft.com/office/drawing/2014/main" id="{B16E8176-3446-4078-8498-53FEE0684AB4}"/>
                </a:ext>
              </a:extLst>
            </p:cNvPr>
            <p:cNvSpPr/>
            <p:nvPr/>
          </p:nvSpPr>
          <p:spPr>
            <a:xfrm>
              <a:off x="6333878" y="2591420"/>
              <a:ext cx="5306227" cy="3363212"/>
            </a:xfrm>
            <a:prstGeom prst="roundRect">
              <a:avLst/>
            </a:prstGeom>
            <a:solidFill>
              <a:srgbClr val="FFF8CD"/>
            </a:solidFill>
            <a:ln w="28575">
              <a:solidFill>
                <a:srgbClr val="002060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zh-TW" sz="3200" u="sng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https://reurl.cc/dDOEak</a:t>
              </a:r>
              <a:endParaRPr lang="en-US" altLang="zh-TW" sz="32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lnSpc>
                  <a:spcPct val="150000"/>
                </a:lnSpc>
              </a:pPr>
              <a:endParaRPr lang="en-US" altLang="zh-TW" sz="32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lnSpc>
                  <a:spcPct val="150000"/>
                </a:lnSpc>
              </a:pPr>
              <a:endParaRPr lang="en-US" altLang="zh-TW" sz="32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lnSpc>
                  <a:spcPct val="150000"/>
                </a:lnSpc>
              </a:pPr>
              <a:endParaRPr lang="zh-TW" altLang="en-US" sz="32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6840A3D6-DAD1-43FD-B91F-7A7104663C16}"/>
                </a:ext>
              </a:extLst>
            </p:cNvPr>
            <p:cNvSpPr txBox="1"/>
            <p:nvPr/>
          </p:nvSpPr>
          <p:spPr>
            <a:xfrm>
              <a:off x="2184575" y="1907082"/>
              <a:ext cx="172354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4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日間部</a:t>
              </a:r>
            </a:p>
          </p:txBody>
        </p:sp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36CB80B3-7AEB-4919-B347-824E509677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3714" y="3734540"/>
              <a:ext cx="1985270" cy="198527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7179D642-F926-45E3-B100-0375DAF5AC92}"/>
                </a:ext>
              </a:extLst>
            </p:cNvPr>
            <p:cNvSpPr txBox="1"/>
            <p:nvPr/>
          </p:nvSpPr>
          <p:spPr>
            <a:xfrm>
              <a:off x="8125216" y="1907082"/>
              <a:ext cx="172354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4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進修部</a:t>
              </a:r>
            </a:p>
          </p:txBody>
        </p:sp>
        <p:pic>
          <p:nvPicPr>
            <p:cNvPr id="14" name="圖片 13">
              <a:extLst>
                <a:ext uri="{FF2B5EF4-FFF2-40B4-BE49-F238E27FC236}">
                  <a16:creationId xmlns:a16="http://schemas.microsoft.com/office/drawing/2014/main" id="{6D48FAEA-1D33-4F54-925D-64437DC994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5216" y="3734540"/>
              <a:ext cx="1985270" cy="198527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C9871A8F-3EB8-4C42-A7A4-BB039EA537B9}"/>
              </a:ext>
            </a:extLst>
          </p:cNvPr>
          <p:cNvSpPr txBox="1"/>
          <p:nvPr/>
        </p:nvSpPr>
        <p:spPr>
          <a:xfrm>
            <a:off x="472566" y="634174"/>
            <a:ext cx="2441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參考資料</a:t>
            </a:r>
          </a:p>
        </p:txBody>
      </p:sp>
    </p:spTree>
    <p:extLst>
      <p:ext uri="{BB962C8B-B14F-4D97-AF65-F5344CB8AC3E}">
        <p14:creationId xmlns:p14="http://schemas.microsoft.com/office/powerpoint/2010/main" val="232067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12308" y="381260"/>
            <a:ext cx="6621517" cy="1008000"/>
          </a:xfr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教育部相關資訊下載區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43583" y="1614790"/>
            <a:ext cx="10410217" cy="4961108"/>
          </a:xfrm>
          <a:ln>
            <a:noFill/>
          </a:ln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大學校院學士班學生就學期間服役彈性修業實施指引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常見問答及相關資料連結：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hlinkClick r:id="rId2"/>
              </a:rPr>
              <a:t>https://reurl.cc/N07yGn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常見問答及相關資料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QR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code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如下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15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686" y="3233815"/>
            <a:ext cx="2916000" cy="2916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C9871A8F-3EB8-4C42-A7A4-BB039EA537B9}"/>
              </a:ext>
            </a:extLst>
          </p:cNvPr>
          <p:cNvSpPr txBox="1"/>
          <p:nvPr/>
        </p:nvSpPr>
        <p:spPr>
          <a:xfrm>
            <a:off x="481531" y="500539"/>
            <a:ext cx="2441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參考資料</a:t>
            </a:r>
          </a:p>
        </p:txBody>
      </p:sp>
    </p:spTree>
    <p:extLst>
      <p:ext uri="{BB962C8B-B14F-4D97-AF65-F5344CB8AC3E}">
        <p14:creationId xmlns:p14="http://schemas.microsoft.com/office/powerpoint/2010/main" val="330742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1179030" y="2990969"/>
            <a:ext cx="1560945" cy="1325563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目次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/>
              <a:t>國立勤益科技大學學生就學期間服役彈性修業措施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74CBBDDC-D2D7-4F75-A620-A572FDD0D7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77" y="613693"/>
            <a:ext cx="1245725" cy="1611043"/>
          </a:xfrm>
          <a:prstGeom prst="rect">
            <a:avLst/>
          </a:prstGeom>
        </p:spPr>
      </p:pic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3512254579"/>
              </p:ext>
            </p:extLst>
          </p:nvPr>
        </p:nvGraphicFramePr>
        <p:xfrm>
          <a:off x="2516815" y="1263457"/>
          <a:ext cx="7883329" cy="4780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4847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CFCBCB2-9429-4D57-BAAC-28455CFED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D88841F-3129-4494-9241-491E6B01B6D5}"/>
              </a:ext>
            </a:extLst>
          </p:cNvPr>
          <p:cNvSpPr txBox="1"/>
          <p:nvPr/>
        </p:nvSpPr>
        <p:spPr>
          <a:xfrm>
            <a:off x="4415015" y="377793"/>
            <a:ext cx="32880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適  用  對  象</a:t>
            </a:r>
          </a:p>
        </p:txBody>
      </p:sp>
      <p:sp>
        <p:nvSpPr>
          <p:cNvPr id="7" name="圓角矩形圖說文字 3">
            <a:extLst>
              <a:ext uri="{FF2B5EF4-FFF2-40B4-BE49-F238E27FC236}">
                <a16:creationId xmlns:a16="http://schemas.microsoft.com/office/drawing/2014/main" id="{04A09910-369F-4711-9FB1-32A5EF70FC50}"/>
              </a:ext>
            </a:extLst>
          </p:cNvPr>
          <p:cNvSpPr/>
          <p:nvPr/>
        </p:nvSpPr>
        <p:spPr>
          <a:xfrm>
            <a:off x="858981" y="1560944"/>
            <a:ext cx="10494819" cy="3940953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206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94</a:t>
            </a:r>
            <a:r>
              <a:rPr lang="zh-TW" alt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年次以後出生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，自</a:t>
            </a:r>
            <a: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113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日起回復徵集服常備兵現役之學士班就學役男</a:t>
            </a:r>
            <a:endParaRPr lang="en-US" altLang="zh-TW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2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適用</a:t>
            </a:r>
            <a:r>
              <a:rPr lang="en-US" altLang="zh-TW" sz="32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112</a:t>
            </a:r>
            <a:r>
              <a:rPr lang="zh-TW" altLang="en-US" sz="32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學年度後</a:t>
            </a:r>
            <a:r>
              <a:rPr lang="zh-TW" altLang="en-US" sz="32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就讀之</a:t>
            </a:r>
            <a:r>
              <a:rPr lang="zh-TW" altLang="en-US" sz="32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日四技及夜四技</a:t>
            </a:r>
            <a:r>
              <a:rPr lang="zh-TW" altLang="en-US" sz="32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男性學生</a:t>
            </a:r>
            <a:endParaRPr lang="en-US" altLang="zh-TW" sz="3200" b="1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不適用產學專班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產學訓、雙軌專班、產攜專班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學生</a:t>
            </a:r>
            <a:endParaRPr lang="en-US" altLang="zh-TW" sz="3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/>
              <a:t>國立勤益科技大學學生就學期間服役彈性修業措施</a:t>
            </a:r>
          </a:p>
        </p:txBody>
      </p:sp>
    </p:spTree>
    <p:extLst>
      <p:ext uri="{BB962C8B-B14F-4D97-AF65-F5344CB8AC3E}">
        <p14:creationId xmlns:p14="http://schemas.microsoft.com/office/powerpoint/2010/main" val="361007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>
            <a:extLst>
              <a:ext uri="{FF2B5EF4-FFF2-40B4-BE49-F238E27FC236}">
                <a16:creationId xmlns:a16="http://schemas.microsoft.com/office/drawing/2014/main" id="{1FC10E72-F662-4AC1-A6CB-4B6932C07387}"/>
              </a:ext>
            </a:extLst>
          </p:cNvPr>
          <p:cNvGrpSpPr/>
          <p:nvPr/>
        </p:nvGrpSpPr>
        <p:grpSpPr>
          <a:xfrm>
            <a:off x="2179783" y="1208814"/>
            <a:ext cx="3939432" cy="4905660"/>
            <a:chOff x="6019068" y="312513"/>
            <a:chExt cx="6107836" cy="5440217"/>
          </a:xfrm>
          <a:solidFill>
            <a:srgbClr val="FFF8CD"/>
          </a:solidFill>
        </p:grpSpPr>
        <p:sp>
          <p:nvSpPr>
            <p:cNvPr id="11" name="矩形: 圓角 5">
              <a:extLst>
                <a:ext uri="{FF2B5EF4-FFF2-40B4-BE49-F238E27FC236}">
                  <a16:creationId xmlns:a16="http://schemas.microsoft.com/office/drawing/2014/main" id="{4A2AF3FB-4E43-4EF0-A3E2-BA53C9D56D6D}"/>
                </a:ext>
              </a:extLst>
            </p:cNvPr>
            <p:cNvSpPr/>
            <p:nvPr/>
          </p:nvSpPr>
          <p:spPr>
            <a:xfrm>
              <a:off x="6019068" y="983362"/>
              <a:ext cx="6107836" cy="4769368"/>
            </a:xfrm>
            <a:prstGeom prst="roundRect">
              <a:avLst/>
            </a:prstGeom>
            <a:grpFill/>
            <a:ln w="28575"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雲朵形 13">
              <a:extLst>
                <a:ext uri="{FF2B5EF4-FFF2-40B4-BE49-F238E27FC236}">
                  <a16:creationId xmlns:a16="http://schemas.microsoft.com/office/drawing/2014/main" id="{0BEFE7D4-5FB3-42B3-8F5A-4B4CFB8A025B}"/>
                </a:ext>
              </a:extLst>
            </p:cNvPr>
            <p:cNvSpPr/>
            <p:nvPr/>
          </p:nvSpPr>
          <p:spPr>
            <a:xfrm>
              <a:off x="6953392" y="312513"/>
              <a:ext cx="4493020" cy="1211146"/>
            </a:xfrm>
            <a:prstGeom prst="cloud">
              <a:avLst/>
            </a:prstGeom>
            <a:grpFill/>
            <a:ln w="38100">
              <a:solidFill>
                <a:srgbClr val="FF7C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教學單位</a:t>
              </a:r>
            </a:p>
          </p:txBody>
        </p:sp>
      </p:grpSp>
      <p:grpSp>
        <p:nvGrpSpPr>
          <p:cNvPr id="8" name="群組 7">
            <a:extLst>
              <a:ext uri="{FF2B5EF4-FFF2-40B4-BE49-F238E27FC236}">
                <a16:creationId xmlns:a16="http://schemas.microsoft.com/office/drawing/2014/main" id="{1FC10E72-F662-4AC1-A6CB-4B6932C07387}"/>
              </a:ext>
            </a:extLst>
          </p:cNvPr>
          <p:cNvGrpSpPr/>
          <p:nvPr/>
        </p:nvGrpSpPr>
        <p:grpSpPr>
          <a:xfrm>
            <a:off x="6225309" y="1208813"/>
            <a:ext cx="5654088" cy="4905661"/>
            <a:chOff x="6019068" y="312513"/>
            <a:chExt cx="6107836" cy="5440217"/>
          </a:xfrm>
          <a:solidFill>
            <a:srgbClr val="FFF8CD"/>
          </a:solidFill>
        </p:grpSpPr>
        <p:sp>
          <p:nvSpPr>
            <p:cNvPr id="6" name="矩形: 圓角 5">
              <a:extLst>
                <a:ext uri="{FF2B5EF4-FFF2-40B4-BE49-F238E27FC236}">
                  <a16:creationId xmlns:a16="http://schemas.microsoft.com/office/drawing/2014/main" id="{4A2AF3FB-4E43-4EF0-A3E2-BA53C9D56D6D}"/>
                </a:ext>
              </a:extLst>
            </p:cNvPr>
            <p:cNvSpPr/>
            <p:nvPr/>
          </p:nvSpPr>
          <p:spPr>
            <a:xfrm>
              <a:off x="6019068" y="983362"/>
              <a:ext cx="6107836" cy="4769368"/>
            </a:xfrm>
            <a:prstGeom prst="roundRect">
              <a:avLst/>
            </a:prstGeom>
            <a:grpFill/>
            <a:ln w="28575"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雲朵形 6">
              <a:extLst>
                <a:ext uri="{FF2B5EF4-FFF2-40B4-BE49-F238E27FC236}">
                  <a16:creationId xmlns:a16="http://schemas.microsoft.com/office/drawing/2014/main" id="{0BEFE7D4-5FB3-42B3-8F5A-4B4CFB8A025B}"/>
                </a:ext>
              </a:extLst>
            </p:cNvPr>
            <p:cNvSpPr/>
            <p:nvPr/>
          </p:nvSpPr>
          <p:spPr>
            <a:xfrm>
              <a:off x="7672948" y="312513"/>
              <a:ext cx="2800074" cy="1211146"/>
            </a:xfrm>
            <a:prstGeom prst="cloud">
              <a:avLst/>
            </a:prstGeom>
            <a:grpFill/>
            <a:ln w="38100">
              <a:solidFill>
                <a:srgbClr val="FF7C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行政單位</a:t>
              </a:r>
            </a:p>
          </p:txBody>
        </p:sp>
      </p:grp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5B6D1F6B-6AEB-46B6-AC48-CF747A83B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1D13EA2-B9FE-4F90-BE9C-327502EA66EA}"/>
              </a:ext>
            </a:extLst>
          </p:cNvPr>
          <p:cNvSpPr txBox="1"/>
          <p:nvPr/>
        </p:nvSpPr>
        <p:spPr>
          <a:xfrm>
            <a:off x="2928113" y="309529"/>
            <a:ext cx="63914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彈性修業申請各單位分工</a:t>
            </a:r>
          </a:p>
        </p:txBody>
      </p:sp>
      <p:graphicFrame>
        <p:nvGraphicFramePr>
          <p:cNvPr id="4" name="資料庫圖表 3">
            <a:extLst>
              <a:ext uri="{FF2B5EF4-FFF2-40B4-BE49-F238E27FC236}">
                <a16:creationId xmlns:a16="http://schemas.microsoft.com/office/drawing/2014/main" id="{10416F19-AC37-409C-B715-B300284FDC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1012354"/>
              </p:ext>
            </p:extLst>
          </p:nvPr>
        </p:nvGraphicFramePr>
        <p:xfrm>
          <a:off x="598929" y="2398554"/>
          <a:ext cx="11174374" cy="3471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向下箭號圖說文字 12"/>
          <p:cNvSpPr/>
          <p:nvPr/>
        </p:nvSpPr>
        <p:spPr>
          <a:xfrm>
            <a:off x="361847" y="890411"/>
            <a:ext cx="1905448" cy="1512830"/>
          </a:xfrm>
          <a:prstGeom prst="downArrow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TW" altLang="en-US" b="1" dirty="0">
                <a:solidFill>
                  <a:srgbClr val="66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可在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大一上學期</a:t>
            </a:r>
            <a:b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週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開始申請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</p:spTree>
    <p:extLst>
      <p:ext uri="{BB962C8B-B14F-4D97-AF65-F5344CB8AC3E}">
        <p14:creationId xmlns:p14="http://schemas.microsoft.com/office/powerpoint/2010/main" val="227553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學校彈性修業專案指引</a:t>
            </a: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5</a:t>
            </a:fld>
            <a:endParaRPr lang="zh-TW" altLang="en-US"/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1720164656"/>
              </p:ext>
            </p:extLst>
          </p:nvPr>
        </p:nvGraphicFramePr>
        <p:xfrm>
          <a:off x="1068649" y="1424357"/>
          <a:ext cx="10054701" cy="3875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8351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 5"/>
          <p:cNvSpPr/>
          <p:nvPr/>
        </p:nvSpPr>
        <p:spPr>
          <a:xfrm>
            <a:off x="485870" y="2366528"/>
            <a:ext cx="1669851" cy="66794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大一上</a:t>
            </a:r>
          </a:p>
        </p:txBody>
      </p:sp>
      <p:sp>
        <p:nvSpPr>
          <p:cNvPr id="8" name="手繪多邊形 7"/>
          <p:cNvSpPr/>
          <p:nvPr/>
        </p:nvSpPr>
        <p:spPr>
          <a:xfrm>
            <a:off x="5862732" y="2427296"/>
            <a:ext cx="1669851" cy="66794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大一下</a:t>
            </a:r>
          </a:p>
        </p:txBody>
      </p:sp>
      <p:sp>
        <p:nvSpPr>
          <p:cNvPr id="9" name="手繪多邊形 8"/>
          <p:cNvSpPr/>
          <p:nvPr/>
        </p:nvSpPr>
        <p:spPr>
          <a:xfrm>
            <a:off x="513633" y="3276557"/>
            <a:ext cx="1669851" cy="66794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大二上</a:t>
            </a:r>
          </a:p>
        </p:txBody>
      </p:sp>
      <p:sp>
        <p:nvSpPr>
          <p:cNvPr id="10" name="手繪多邊形 9"/>
          <p:cNvSpPr/>
          <p:nvPr/>
        </p:nvSpPr>
        <p:spPr>
          <a:xfrm>
            <a:off x="5862732" y="3310032"/>
            <a:ext cx="1669851" cy="66794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大二下</a:t>
            </a:r>
          </a:p>
        </p:txBody>
      </p:sp>
      <p:sp>
        <p:nvSpPr>
          <p:cNvPr id="11" name="手繪多邊形 10"/>
          <p:cNvSpPr/>
          <p:nvPr/>
        </p:nvSpPr>
        <p:spPr>
          <a:xfrm>
            <a:off x="478851" y="4222481"/>
            <a:ext cx="1669851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大三上</a:t>
            </a:r>
          </a:p>
        </p:txBody>
      </p:sp>
      <p:sp>
        <p:nvSpPr>
          <p:cNvPr id="4" name="圓角矩形圖說文字 3"/>
          <p:cNvSpPr/>
          <p:nvPr/>
        </p:nvSpPr>
        <p:spPr>
          <a:xfrm>
            <a:off x="4879008" y="945991"/>
            <a:ext cx="6199681" cy="972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如確定辦理本方案，</a:t>
            </a:r>
            <a:r>
              <a:rPr lang="zh-TW" altLang="en-US" sz="20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每學期皆須辦理</a:t>
            </a:r>
            <a:r>
              <a:rPr lang="en-US" altLang="zh-TW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[</a:t>
            </a:r>
            <a:r>
              <a:rPr lang="zh-TW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彈性修業申請</a:t>
            </a:r>
            <a:r>
              <a:rPr lang="en-US" altLang="zh-TW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申辦時間：</a:t>
            </a:r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每學期開學日前一週完成！</a:t>
            </a:r>
            <a:endParaRPr lang="en-US" altLang="zh-TW" sz="2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9871A8F-3EB8-4C42-A7A4-BB039EA537B9}"/>
              </a:ext>
            </a:extLst>
          </p:cNvPr>
          <p:cNvSpPr txBox="1"/>
          <p:nvPr/>
        </p:nvSpPr>
        <p:spPr>
          <a:xfrm>
            <a:off x="2557018" y="146310"/>
            <a:ext cx="77107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如何擁有就學役男身分？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(1/6)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1" name="綵帶: 向上傾斜 110">
            <a:extLst>
              <a:ext uri="{FF2B5EF4-FFF2-40B4-BE49-F238E27FC236}">
                <a16:creationId xmlns:a16="http://schemas.microsoft.com/office/drawing/2014/main" id="{2D1EBE5B-AD0C-4B8A-A59E-B44974DCF7E6}"/>
              </a:ext>
            </a:extLst>
          </p:cNvPr>
          <p:cNvSpPr/>
          <p:nvPr/>
        </p:nvSpPr>
        <p:spPr>
          <a:xfrm>
            <a:off x="305702" y="954162"/>
            <a:ext cx="2755110" cy="938057"/>
          </a:xfrm>
          <a:prstGeom prst="ribbon2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8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3+1M</a:t>
            </a:r>
            <a:r>
              <a:rPr lang="zh-TW" altLang="zh-TW" sz="18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模式</a:t>
            </a:r>
            <a:endParaRPr lang="en-US" altLang="zh-TW" sz="1800" b="1" kern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b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(7</a:t>
            </a:r>
            <a:r>
              <a:rPr lang="zh-TW" altLang="en-US" b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月入伍</a:t>
            </a:r>
            <a:r>
              <a:rPr lang="en-US" altLang="zh-TW" b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" name="投影片編號版面配置區 38">
            <a:extLst>
              <a:ext uri="{FF2B5EF4-FFF2-40B4-BE49-F238E27FC236}">
                <a16:creationId xmlns:a16="http://schemas.microsoft.com/office/drawing/2014/main" id="{91D6EDC6-0744-490C-B952-85FBFF93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48" name="矩形: 圓角 29">
            <a:extLst>
              <a:ext uri="{FF2B5EF4-FFF2-40B4-BE49-F238E27FC236}">
                <a16:creationId xmlns:a16="http://schemas.microsoft.com/office/drawing/2014/main" id="{14B64B2B-025E-4A8D-8732-4067CE348F18}"/>
              </a:ext>
            </a:extLst>
          </p:cNvPr>
          <p:cNvSpPr/>
          <p:nvPr/>
        </p:nvSpPr>
        <p:spPr>
          <a:xfrm>
            <a:off x="2222773" y="2211480"/>
            <a:ext cx="3456122" cy="3020602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次一學期彈性修業</a:t>
            </a:r>
            <a:endParaRPr lang="en-US" altLang="zh-TW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當學期第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週開始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至次學期開學日前一週完成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辦理當學期課程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加退選</a:t>
            </a:r>
            <a:endParaRPr lang="en-US" altLang="zh-TW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開學第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1~2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(9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申請服役</a:t>
            </a:r>
            <a:endParaRPr lang="en-US" altLang="zh-TW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大三寒假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向公所申請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2" name="矩形: 圓角 29">
            <a:extLst>
              <a:ext uri="{FF2B5EF4-FFF2-40B4-BE49-F238E27FC236}">
                <a16:creationId xmlns:a16="http://schemas.microsoft.com/office/drawing/2014/main" id="{14B64B2B-025E-4A8D-8732-4067CE348F18}"/>
              </a:ext>
            </a:extLst>
          </p:cNvPr>
          <p:cNvSpPr/>
          <p:nvPr/>
        </p:nvSpPr>
        <p:spPr>
          <a:xfrm>
            <a:off x="7571874" y="2211480"/>
            <a:ext cx="3506816" cy="2358018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次一學期彈性修業</a:t>
            </a:r>
            <a:endParaRPr lang="en-US" altLang="zh-TW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當學期第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週開始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次學期開學日前一週完成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(9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辦理當學期課程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加退選</a:t>
            </a:r>
          </a:p>
          <a:p>
            <a:pPr>
              <a:spcBef>
                <a:spcPts val="6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開學第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1~2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辦理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暑期選課</a:t>
            </a:r>
          </a:p>
          <a:p>
            <a:pPr>
              <a:spcBef>
                <a:spcPts val="6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當學期第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週開始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D9ED32AC-757C-448A-812D-0D0DA8892DEC}"/>
              </a:ext>
            </a:extLst>
          </p:cNvPr>
          <p:cNvGrpSpPr/>
          <p:nvPr/>
        </p:nvGrpSpPr>
        <p:grpSpPr>
          <a:xfrm>
            <a:off x="697469" y="5467891"/>
            <a:ext cx="8957974" cy="807477"/>
            <a:chOff x="697469" y="5451964"/>
            <a:chExt cx="8957974" cy="1066327"/>
          </a:xfrm>
        </p:grpSpPr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E86E6815-DE8E-4189-822F-5F41D8A11C8D}"/>
                </a:ext>
              </a:extLst>
            </p:cNvPr>
            <p:cNvGrpSpPr/>
            <p:nvPr/>
          </p:nvGrpSpPr>
          <p:grpSpPr>
            <a:xfrm>
              <a:off x="697469" y="5451964"/>
              <a:ext cx="8957974" cy="1066327"/>
              <a:chOff x="697469" y="5389818"/>
              <a:chExt cx="8957974" cy="1066327"/>
            </a:xfrm>
          </p:grpSpPr>
          <p:sp>
            <p:nvSpPr>
              <p:cNvPr id="13" name="手繪多邊形 12"/>
              <p:cNvSpPr/>
              <p:nvPr/>
            </p:nvSpPr>
            <p:spPr>
              <a:xfrm>
                <a:off x="697469" y="5389818"/>
                <a:ext cx="6248276" cy="984981"/>
              </a:xfrm>
              <a:custGeom>
                <a:avLst/>
                <a:gdLst>
                  <a:gd name="connsiteX0" fmla="*/ 0 w 1669851"/>
                  <a:gd name="connsiteY0" fmla="*/ 0 h 667940"/>
                  <a:gd name="connsiteX1" fmla="*/ 1335881 w 1669851"/>
                  <a:gd name="connsiteY1" fmla="*/ 0 h 667940"/>
                  <a:gd name="connsiteX2" fmla="*/ 1669851 w 1669851"/>
                  <a:gd name="connsiteY2" fmla="*/ 333970 h 667940"/>
                  <a:gd name="connsiteX3" fmla="*/ 1335881 w 1669851"/>
                  <a:gd name="connsiteY3" fmla="*/ 667940 h 667940"/>
                  <a:gd name="connsiteX4" fmla="*/ 0 w 1669851"/>
                  <a:gd name="connsiteY4" fmla="*/ 667940 h 667940"/>
                  <a:gd name="connsiteX5" fmla="*/ 333970 w 1669851"/>
                  <a:gd name="connsiteY5" fmla="*/ 333970 h 667940"/>
                  <a:gd name="connsiteX6" fmla="*/ 0 w 1669851"/>
                  <a:gd name="connsiteY6" fmla="*/ 0 h 667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69851" h="667940">
                    <a:moveTo>
                      <a:pt x="0" y="0"/>
                    </a:moveTo>
                    <a:lnTo>
                      <a:pt x="1335881" y="0"/>
                    </a:lnTo>
                    <a:lnTo>
                      <a:pt x="1669851" y="333970"/>
                    </a:lnTo>
                    <a:lnTo>
                      <a:pt x="1335881" y="667940"/>
                    </a:lnTo>
                    <a:lnTo>
                      <a:pt x="0" y="667940"/>
                    </a:lnTo>
                    <a:lnTo>
                      <a:pt x="333970" y="3339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2D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25982" tIns="30671" rIns="364641" bIns="30671" numCol="1" spcCol="1270" anchor="ctr" anchorCtr="0">
                <a:noAutofit/>
              </a:bodyPr>
              <a:lstStyle/>
              <a:p>
                <a:pPr lvl="0" algn="ctr" defTabSz="1022350">
                  <a:spcBef>
                    <a:spcPct val="0"/>
                  </a:spcBef>
                </a:pPr>
                <a:r>
                  <a:rPr lang="zh-TW" altLang="en-US" sz="2300" b="1" kern="1200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大</a:t>
                </a:r>
                <a:r>
                  <a:rPr lang="zh-TW" altLang="en-US" sz="23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四</a:t>
                </a:r>
                <a:endPara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橢圓 61">
                <a:extLst>
                  <a:ext uri="{FF2B5EF4-FFF2-40B4-BE49-F238E27FC236}">
                    <a16:creationId xmlns:a16="http://schemas.microsoft.com/office/drawing/2014/main" id="{237B8905-E5E7-4322-B2C0-A9208DE64FCA}"/>
                  </a:ext>
                </a:extLst>
              </p:cNvPr>
              <p:cNvSpPr/>
              <p:nvPr/>
            </p:nvSpPr>
            <p:spPr>
              <a:xfrm>
                <a:off x="7190209" y="5392547"/>
                <a:ext cx="2465234" cy="1063598"/>
              </a:xfrm>
              <a:prstGeom prst="ellipse">
                <a:avLst/>
              </a:prstGeom>
              <a:noFill/>
              <a:ln w="28575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服役一年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(1M)</a:t>
                </a:r>
                <a:endParaRPr lang="zh-TW" altLang="en-US" sz="2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pic>
          <p:nvPicPr>
            <p:cNvPr id="64" name="圖片 63">
              <a:extLst>
                <a:ext uri="{FF2B5EF4-FFF2-40B4-BE49-F238E27FC236}">
                  <a16:creationId xmlns:a16="http://schemas.microsoft.com/office/drawing/2014/main" id="{BF524920-99C8-4B36-94BF-7B81C3F45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667" b="90556" l="10000" r="90000">
                          <a14:foregroundMark x1="49167" y1="6944" x2="49167" y2="6944"/>
                          <a14:foregroundMark x1="45556" y1="90556" x2="45556" y2="9055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46026" y="5747339"/>
              <a:ext cx="609011" cy="609010"/>
            </a:xfrm>
            <a:prstGeom prst="rect">
              <a:avLst/>
            </a:prstGeom>
          </p:spPr>
        </p:pic>
      </p:grpSp>
      <p:grpSp>
        <p:nvGrpSpPr>
          <p:cNvPr id="7" name="群組 6">
            <a:extLst>
              <a:ext uri="{FF2B5EF4-FFF2-40B4-BE49-F238E27FC236}">
                <a16:creationId xmlns:a16="http://schemas.microsoft.com/office/drawing/2014/main" id="{09D4BFCE-C59C-4A20-82EE-56C5551D32EC}"/>
              </a:ext>
            </a:extLst>
          </p:cNvPr>
          <p:cNvGrpSpPr/>
          <p:nvPr/>
        </p:nvGrpSpPr>
        <p:grpSpPr>
          <a:xfrm>
            <a:off x="5862731" y="4620836"/>
            <a:ext cx="5215958" cy="816094"/>
            <a:chOff x="5862135" y="4563347"/>
            <a:chExt cx="5295149" cy="816094"/>
          </a:xfrm>
        </p:grpSpPr>
        <p:sp>
          <p:nvSpPr>
            <p:cNvPr id="12" name="手繪多邊形 11"/>
            <p:cNvSpPr/>
            <p:nvPr/>
          </p:nvSpPr>
          <p:spPr>
            <a:xfrm>
              <a:off x="5862135" y="4636060"/>
              <a:ext cx="1709739" cy="667940"/>
            </a:xfrm>
            <a:custGeom>
              <a:avLst/>
              <a:gdLst>
                <a:gd name="connsiteX0" fmla="*/ 0 w 1669851"/>
                <a:gd name="connsiteY0" fmla="*/ 0 h 667940"/>
                <a:gd name="connsiteX1" fmla="*/ 1335881 w 1669851"/>
                <a:gd name="connsiteY1" fmla="*/ 0 h 667940"/>
                <a:gd name="connsiteX2" fmla="*/ 1669851 w 1669851"/>
                <a:gd name="connsiteY2" fmla="*/ 333970 h 667940"/>
                <a:gd name="connsiteX3" fmla="*/ 1335881 w 1669851"/>
                <a:gd name="connsiteY3" fmla="*/ 667940 h 667940"/>
                <a:gd name="connsiteX4" fmla="*/ 0 w 1669851"/>
                <a:gd name="connsiteY4" fmla="*/ 667940 h 667940"/>
                <a:gd name="connsiteX5" fmla="*/ 333970 w 1669851"/>
                <a:gd name="connsiteY5" fmla="*/ 333970 h 667940"/>
                <a:gd name="connsiteX6" fmla="*/ 0 w 1669851"/>
                <a:gd name="connsiteY6" fmla="*/ 0 h 66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69851" h="667940">
                  <a:moveTo>
                    <a:pt x="0" y="0"/>
                  </a:moveTo>
                  <a:lnTo>
                    <a:pt x="1335881" y="0"/>
                  </a:lnTo>
                  <a:lnTo>
                    <a:pt x="1669851" y="333970"/>
                  </a:lnTo>
                  <a:lnTo>
                    <a:pt x="1335881" y="667940"/>
                  </a:lnTo>
                  <a:lnTo>
                    <a:pt x="0" y="667940"/>
                  </a:lnTo>
                  <a:lnTo>
                    <a:pt x="333970" y="3339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5982" tIns="30671" rIns="364641" bIns="30671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大三下</a:t>
              </a:r>
            </a:p>
          </p:txBody>
        </p:sp>
        <p:sp>
          <p:nvSpPr>
            <p:cNvPr id="18" name="矩形: 圓角 29">
              <a:extLst>
                <a:ext uri="{FF2B5EF4-FFF2-40B4-BE49-F238E27FC236}">
                  <a16:creationId xmlns:a16="http://schemas.microsoft.com/office/drawing/2014/main" id="{14B64B2B-025E-4A8D-8732-4067CE348F18}"/>
                </a:ext>
              </a:extLst>
            </p:cNvPr>
            <p:cNvSpPr/>
            <p:nvPr/>
          </p:nvSpPr>
          <p:spPr>
            <a:xfrm>
              <a:off x="7650468" y="4563347"/>
              <a:ext cx="3506816" cy="816094"/>
            </a:xfrm>
            <a:prstGeom prst="round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ts val="600"/>
                </a:spcBef>
              </a:pPr>
              <a:r>
                <a:rPr lang="zh-TW" altLang="en-US" u="sng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申請</a:t>
              </a:r>
              <a:r>
                <a:rPr lang="zh-TW" altLang="en-US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預定休學證明書</a:t>
              </a:r>
              <a:r>
                <a:rPr lang="en-US" altLang="zh-TW" u="sng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大三下</a:t>
              </a:r>
              <a:r>
                <a:rPr lang="en-US" altLang="zh-TW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</a:p>
            <a:p>
              <a:pPr>
                <a:spcBef>
                  <a:spcPts val="600"/>
                </a:spcBef>
              </a:pPr>
              <a:r>
                <a:rPr lang="en-US" altLang="zh-TW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5</a:t>
              </a:r>
              <a:r>
                <a:rPr lang="zh-TW" altLang="en-US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月月底</a:t>
              </a: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向註冊單位申請</a:t>
              </a:r>
              <a:endPara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A7EE4749-E43A-4059-9297-37C2D0AA603C}"/>
              </a:ext>
            </a:extLst>
          </p:cNvPr>
          <p:cNvSpPr txBox="1"/>
          <p:nvPr/>
        </p:nvSpPr>
        <p:spPr>
          <a:xfrm>
            <a:off x="2986320" y="1192684"/>
            <a:ext cx="1929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大四服役</a:t>
            </a:r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  <p:sp>
        <p:nvSpPr>
          <p:cNvPr id="24" name="手繪多邊形 23"/>
          <p:cNvSpPr/>
          <p:nvPr/>
        </p:nvSpPr>
        <p:spPr>
          <a:xfrm>
            <a:off x="478851" y="2394237"/>
            <a:ext cx="1669851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大一上</a:t>
            </a:r>
          </a:p>
        </p:txBody>
      </p:sp>
      <p:sp>
        <p:nvSpPr>
          <p:cNvPr id="25" name="手繪多邊形 24"/>
          <p:cNvSpPr/>
          <p:nvPr/>
        </p:nvSpPr>
        <p:spPr>
          <a:xfrm>
            <a:off x="5855713" y="2455005"/>
            <a:ext cx="1669851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大一下</a:t>
            </a:r>
          </a:p>
        </p:txBody>
      </p:sp>
      <p:sp>
        <p:nvSpPr>
          <p:cNvPr id="26" name="手繪多邊形 25"/>
          <p:cNvSpPr/>
          <p:nvPr/>
        </p:nvSpPr>
        <p:spPr>
          <a:xfrm>
            <a:off x="506614" y="3304266"/>
            <a:ext cx="1669851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大二上</a:t>
            </a:r>
          </a:p>
        </p:txBody>
      </p:sp>
      <p:sp>
        <p:nvSpPr>
          <p:cNvPr id="27" name="手繪多邊形 26"/>
          <p:cNvSpPr/>
          <p:nvPr/>
        </p:nvSpPr>
        <p:spPr>
          <a:xfrm>
            <a:off x="5855713" y="3337741"/>
            <a:ext cx="1669851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大二下</a:t>
            </a:r>
          </a:p>
        </p:txBody>
      </p:sp>
    </p:spTree>
    <p:extLst>
      <p:ext uri="{BB962C8B-B14F-4D97-AF65-F5344CB8AC3E}">
        <p14:creationId xmlns:p14="http://schemas.microsoft.com/office/powerpoint/2010/main" val="418232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 5"/>
          <p:cNvSpPr/>
          <p:nvPr/>
        </p:nvSpPr>
        <p:spPr>
          <a:xfrm>
            <a:off x="480286" y="2394650"/>
            <a:ext cx="1669851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大一上</a:t>
            </a:r>
          </a:p>
        </p:txBody>
      </p:sp>
      <p:sp>
        <p:nvSpPr>
          <p:cNvPr id="8" name="手繪多邊形 7"/>
          <p:cNvSpPr/>
          <p:nvPr/>
        </p:nvSpPr>
        <p:spPr>
          <a:xfrm>
            <a:off x="5822953" y="2214311"/>
            <a:ext cx="1769012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大一下</a:t>
            </a:r>
          </a:p>
        </p:txBody>
      </p:sp>
      <p:sp>
        <p:nvSpPr>
          <p:cNvPr id="9" name="手繪多邊形 8"/>
          <p:cNvSpPr/>
          <p:nvPr/>
        </p:nvSpPr>
        <p:spPr>
          <a:xfrm>
            <a:off x="458722" y="3539492"/>
            <a:ext cx="1669851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大二上</a:t>
            </a:r>
          </a:p>
        </p:txBody>
      </p:sp>
      <p:sp>
        <p:nvSpPr>
          <p:cNvPr id="10" name="手繪多邊形 9"/>
          <p:cNvSpPr/>
          <p:nvPr/>
        </p:nvSpPr>
        <p:spPr>
          <a:xfrm>
            <a:off x="5822953" y="4300306"/>
            <a:ext cx="1788477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大二下</a:t>
            </a:r>
          </a:p>
        </p:txBody>
      </p:sp>
      <p:sp>
        <p:nvSpPr>
          <p:cNvPr id="4" name="圓角矩形圖說文字 3"/>
          <p:cNvSpPr/>
          <p:nvPr/>
        </p:nvSpPr>
        <p:spPr>
          <a:xfrm>
            <a:off x="5020775" y="933140"/>
            <a:ext cx="6164323" cy="86084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如確定辦理本方案，</a:t>
            </a:r>
            <a:r>
              <a:rPr lang="zh-TW" altLang="en-US" sz="20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每學期皆須辦理</a:t>
            </a:r>
            <a:r>
              <a:rPr lang="en-US" altLang="zh-TW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[</a:t>
            </a:r>
            <a:r>
              <a:rPr lang="zh-TW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彈性修業申請</a:t>
            </a:r>
            <a:r>
              <a:rPr lang="en-US" altLang="zh-TW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申辦時間：</a:t>
            </a:r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每學期開學日前一週完成！</a:t>
            </a:r>
            <a:endParaRPr lang="en-US" altLang="zh-TW" sz="2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9871A8F-3EB8-4C42-A7A4-BB039EA537B9}"/>
              </a:ext>
            </a:extLst>
          </p:cNvPr>
          <p:cNvSpPr txBox="1"/>
          <p:nvPr/>
        </p:nvSpPr>
        <p:spPr>
          <a:xfrm>
            <a:off x="2557018" y="137074"/>
            <a:ext cx="77107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如何擁有就學役男身分？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(2/6)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" name="投影片編號版面配置區 38">
            <a:extLst>
              <a:ext uri="{FF2B5EF4-FFF2-40B4-BE49-F238E27FC236}">
                <a16:creationId xmlns:a16="http://schemas.microsoft.com/office/drawing/2014/main" id="{91D6EDC6-0744-490C-B952-85FBFF93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CDF12B6E-DB2C-427C-8CD6-DE0A1B41AA36}"/>
              </a:ext>
            </a:extLst>
          </p:cNvPr>
          <p:cNvGrpSpPr/>
          <p:nvPr/>
        </p:nvGrpSpPr>
        <p:grpSpPr>
          <a:xfrm>
            <a:off x="458722" y="5008066"/>
            <a:ext cx="4637061" cy="1224001"/>
            <a:chOff x="482126" y="5385594"/>
            <a:chExt cx="4412533" cy="1011074"/>
          </a:xfrm>
        </p:grpSpPr>
        <p:sp>
          <p:nvSpPr>
            <p:cNvPr id="13" name="手繪多邊形 12"/>
            <p:cNvSpPr/>
            <p:nvPr/>
          </p:nvSpPr>
          <p:spPr>
            <a:xfrm>
              <a:off x="482126" y="5651258"/>
              <a:ext cx="1810906" cy="535274"/>
            </a:xfrm>
            <a:custGeom>
              <a:avLst/>
              <a:gdLst>
                <a:gd name="connsiteX0" fmla="*/ 0 w 1669851"/>
                <a:gd name="connsiteY0" fmla="*/ 0 h 667940"/>
                <a:gd name="connsiteX1" fmla="*/ 1335881 w 1669851"/>
                <a:gd name="connsiteY1" fmla="*/ 0 h 667940"/>
                <a:gd name="connsiteX2" fmla="*/ 1669851 w 1669851"/>
                <a:gd name="connsiteY2" fmla="*/ 333970 h 667940"/>
                <a:gd name="connsiteX3" fmla="*/ 1335881 w 1669851"/>
                <a:gd name="connsiteY3" fmla="*/ 667940 h 667940"/>
                <a:gd name="connsiteX4" fmla="*/ 0 w 1669851"/>
                <a:gd name="connsiteY4" fmla="*/ 667940 h 667940"/>
                <a:gd name="connsiteX5" fmla="*/ 333970 w 1669851"/>
                <a:gd name="connsiteY5" fmla="*/ 333970 h 667940"/>
                <a:gd name="connsiteX6" fmla="*/ 0 w 1669851"/>
                <a:gd name="connsiteY6" fmla="*/ 0 h 66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69851" h="667940">
                  <a:moveTo>
                    <a:pt x="0" y="0"/>
                  </a:moveTo>
                  <a:lnTo>
                    <a:pt x="1335881" y="0"/>
                  </a:lnTo>
                  <a:lnTo>
                    <a:pt x="1669851" y="333970"/>
                  </a:lnTo>
                  <a:lnTo>
                    <a:pt x="1335881" y="667940"/>
                  </a:lnTo>
                  <a:lnTo>
                    <a:pt x="0" y="667940"/>
                  </a:lnTo>
                  <a:lnTo>
                    <a:pt x="333970" y="3339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5982" tIns="30671" rIns="364641" bIns="30671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大三</a:t>
              </a:r>
            </a:p>
          </p:txBody>
        </p:sp>
        <p:sp>
          <p:nvSpPr>
            <p:cNvPr id="62" name="橢圓 61">
              <a:extLst>
                <a:ext uri="{FF2B5EF4-FFF2-40B4-BE49-F238E27FC236}">
                  <a16:creationId xmlns:a16="http://schemas.microsoft.com/office/drawing/2014/main" id="{237B8905-E5E7-4322-B2C0-A9208DE64FCA}"/>
                </a:ext>
              </a:extLst>
            </p:cNvPr>
            <p:cNvSpPr/>
            <p:nvPr/>
          </p:nvSpPr>
          <p:spPr>
            <a:xfrm>
              <a:off x="2403547" y="5385594"/>
              <a:ext cx="2491112" cy="1011074"/>
            </a:xfrm>
            <a:prstGeom prst="ellipse">
              <a:avLst/>
            </a:prstGeom>
            <a:noFill/>
            <a:ln w="285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服役一年</a:t>
              </a:r>
              <a:r>
                <a:rPr lang="en-US" altLang="zh-TW" sz="2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(1M)</a:t>
              </a:r>
              <a:endPara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64" name="圖片 63">
              <a:extLst>
                <a:ext uri="{FF2B5EF4-FFF2-40B4-BE49-F238E27FC236}">
                  <a16:creationId xmlns:a16="http://schemas.microsoft.com/office/drawing/2014/main" id="{BF524920-99C8-4B36-94BF-7B81C3F45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667" b="90556" l="10000" r="90000">
                          <a14:foregroundMark x1="49167" y1="6944" x2="49167" y2="6944"/>
                          <a14:foregroundMark x1="45556" y1="90556" x2="45556" y2="9055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6676" y="5635999"/>
              <a:ext cx="625591" cy="625591"/>
            </a:xfrm>
            <a:prstGeom prst="rect">
              <a:avLst/>
            </a:prstGeom>
          </p:spPr>
        </p:pic>
      </p:grpSp>
      <p:sp>
        <p:nvSpPr>
          <p:cNvPr id="19" name="綵帶: 向上傾斜 53">
            <a:extLst>
              <a:ext uri="{FF2B5EF4-FFF2-40B4-BE49-F238E27FC236}">
                <a16:creationId xmlns:a16="http://schemas.microsoft.com/office/drawing/2014/main" id="{B7080CCD-0A05-453B-8AAF-DE6F205C7674}"/>
              </a:ext>
            </a:extLst>
          </p:cNvPr>
          <p:cNvSpPr/>
          <p:nvPr/>
        </p:nvSpPr>
        <p:spPr>
          <a:xfrm>
            <a:off x="223185" y="1029187"/>
            <a:ext cx="3020036" cy="863444"/>
          </a:xfrm>
          <a:prstGeom prst="ribbon2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2+1M+1</a:t>
            </a:r>
            <a:r>
              <a:rPr lang="zh-TW" altLang="en-US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模式</a:t>
            </a:r>
            <a:endParaRPr lang="en-US" altLang="zh-TW" sz="1600" b="1" kern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(7</a:t>
            </a:r>
            <a:r>
              <a:rPr lang="zh-TW" altLang="en-US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月入伍</a:t>
            </a:r>
            <a:r>
              <a:rPr lang="en-US" altLang="zh-TW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47BEB8F9-CC16-4B3F-8E47-88D845672FF2}"/>
              </a:ext>
            </a:extLst>
          </p:cNvPr>
          <p:cNvGrpSpPr/>
          <p:nvPr/>
        </p:nvGrpSpPr>
        <p:grpSpPr>
          <a:xfrm>
            <a:off x="5822953" y="5150777"/>
            <a:ext cx="5242211" cy="1134498"/>
            <a:chOff x="5686715" y="5422349"/>
            <a:chExt cx="5362145" cy="1134498"/>
          </a:xfrm>
        </p:grpSpPr>
        <p:sp>
          <p:nvSpPr>
            <p:cNvPr id="11" name="手繪多邊形 10"/>
            <p:cNvSpPr/>
            <p:nvPr/>
          </p:nvSpPr>
          <p:spPr>
            <a:xfrm>
              <a:off x="5686715" y="5718140"/>
              <a:ext cx="1736298" cy="648000"/>
            </a:xfrm>
            <a:custGeom>
              <a:avLst/>
              <a:gdLst>
                <a:gd name="connsiteX0" fmla="*/ 0 w 1669851"/>
                <a:gd name="connsiteY0" fmla="*/ 0 h 667940"/>
                <a:gd name="connsiteX1" fmla="*/ 1335881 w 1669851"/>
                <a:gd name="connsiteY1" fmla="*/ 0 h 667940"/>
                <a:gd name="connsiteX2" fmla="*/ 1669851 w 1669851"/>
                <a:gd name="connsiteY2" fmla="*/ 333970 h 667940"/>
                <a:gd name="connsiteX3" fmla="*/ 1335881 w 1669851"/>
                <a:gd name="connsiteY3" fmla="*/ 667940 h 667940"/>
                <a:gd name="connsiteX4" fmla="*/ 0 w 1669851"/>
                <a:gd name="connsiteY4" fmla="*/ 667940 h 667940"/>
                <a:gd name="connsiteX5" fmla="*/ 333970 w 1669851"/>
                <a:gd name="connsiteY5" fmla="*/ 333970 h 667940"/>
                <a:gd name="connsiteX6" fmla="*/ 0 w 1669851"/>
                <a:gd name="connsiteY6" fmla="*/ 0 h 66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69851" h="667940">
                  <a:moveTo>
                    <a:pt x="0" y="0"/>
                  </a:moveTo>
                  <a:lnTo>
                    <a:pt x="1335881" y="0"/>
                  </a:lnTo>
                  <a:lnTo>
                    <a:pt x="1669851" y="333970"/>
                  </a:lnTo>
                  <a:lnTo>
                    <a:pt x="1335881" y="667940"/>
                  </a:lnTo>
                  <a:lnTo>
                    <a:pt x="0" y="667940"/>
                  </a:lnTo>
                  <a:lnTo>
                    <a:pt x="333970" y="3339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5982" tIns="30671" rIns="364641" bIns="30671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大</a:t>
              </a:r>
              <a:r>
                <a:rPr lang="zh-TW" altLang="en-US" sz="23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四</a:t>
              </a:r>
              <a:endPara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0" name="矩形: 圓角 29">
              <a:extLst>
                <a:ext uri="{FF2B5EF4-FFF2-40B4-BE49-F238E27FC236}">
                  <a16:creationId xmlns:a16="http://schemas.microsoft.com/office/drawing/2014/main" id="{14B64B2B-025E-4A8D-8732-4067CE348F18}"/>
                </a:ext>
              </a:extLst>
            </p:cNvPr>
            <p:cNvSpPr/>
            <p:nvPr/>
          </p:nvSpPr>
          <p:spPr>
            <a:xfrm>
              <a:off x="7523846" y="5422349"/>
              <a:ext cx="3525014" cy="1134498"/>
            </a:xfrm>
            <a:prstGeom prst="round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ts val="1200"/>
                </a:spcBef>
              </a:pP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退役辦理</a:t>
              </a:r>
              <a:r>
                <a:rPr lang="zh-TW" altLang="en-US" sz="1600" u="sng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復學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en-US" altLang="zh-TW" sz="1600" u="sng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9</a:t>
              </a:r>
              <a:r>
                <a:rPr lang="zh-TW" altLang="en-US" sz="1600" u="sng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開學日前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1200"/>
                </a:spcBef>
              </a:pP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辦理課程加退選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(2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月及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9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</a:p>
            <a:p>
              <a:pPr>
                <a:spcBef>
                  <a:spcPts val="1200"/>
                </a:spcBef>
              </a:pPr>
              <a:r>
                <a:rPr lang="en-US" altLang="zh-TW" sz="1600" u="sng" dirty="0">
                  <a:solidFill>
                    <a:schemeClr val="tx1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◆</a:t>
              </a:r>
              <a:r>
                <a:rPr lang="zh-TW" altLang="en-US" sz="1600" u="sng" dirty="0">
                  <a:solidFill>
                    <a:schemeClr val="tx1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 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已具彈性修業資格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免申請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</a:p>
          </p:txBody>
        </p:sp>
      </p:grpSp>
      <p:sp>
        <p:nvSpPr>
          <p:cNvPr id="21" name="矩形: 圓角 29">
            <a:extLst>
              <a:ext uri="{FF2B5EF4-FFF2-40B4-BE49-F238E27FC236}">
                <a16:creationId xmlns:a16="http://schemas.microsoft.com/office/drawing/2014/main" id="{14B64B2B-025E-4A8D-8732-4067CE348F18}"/>
              </a:ext>
            </a:extLst>
          </p:cNvPr>
          <p:cNvSpPr/>
          <p:nvPr/>
        </p:nvSpPr>
        <p:spPr>
          <a:xfrm>
            <a:off x="2264811" y="2065929"/>
            <a:ext cx="3490023" cy="2900145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次一學期彈性修業</a:t>
            </a:r>
            <a:endParaRPr lang="en-US" altLang="zh-TW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當學期第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週開始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次學期開學日前一週完成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辦理當學期課程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加退選</a:t>
            </a:r>
            <a:endParaRPr lang="en-US" altLang="zh-TW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開學第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1~2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(9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申請服役</a:t>
            </a:r>
            <a:endParaRPr lang="en-US" altLang="zh-TW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大二寒假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向公所申請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矩形: 圓角 29">
            <a:extLst>
              <a:ext uri="{FF2B5EF4-FFF2-40B4-BE49-F238E27FC236}">
                <a16:creationId xmlns:a16="http://schemas.microsoft.com/office/drawing/2014/main" id="{14B64B2B-025E-4A8D-8732-4067CE348F18}"/>
              </a:ext>
            </a:extLst>
          </p:cNvPr>
          <p:cNvSpPr/>
          <p:nvPr/>
        </p:nvSpPr>
        <p:spPr>
          <a:xfrm>
            <a:off x="7660084" y="1881210"/>
            <a:ext cx="3405080" cy="2359419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次一學期彈性修業</a:t>
            </a:r>
            <a:endParaRPr lang="en-US" altLang="zh-TW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當學期第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週開始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次學期開學日前一週完成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(9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辦理當學期課程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加退選</a:t>
            </a:r>
          </a:p>
          <a:p>
            <a:pPr>
              <a:spcBef>
                <a:spcPts val="6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開學第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1~2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辦理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暑期選課</a:t>
            </a:r>
          </a:p>
          <a:p>
            <a:pPr>
              <a:spcBef>
                <a:spcPts val="6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當學期第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週開始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矩形: 圓角 29">
            <a:extLst>
              <a:ext uri="{FF2B5EF4-FFF2-40B4-BE49-F238E27FC236}">
                <a16:creationId xmlns:a16="http://schemas.microsoft.com/office/drawing/2014/main" id="{66B50C68-2D4B-4BBF-B5AE-A3A785A85875}"/>
              </a:ext>
            </a:extLst>
          </p:cNvPr>
          <p:cNvSpPr/>
          <p:nvPr/>
        </p:nvSpPr>
        <p:spPr>
          <a:xfrm>
            <a:off x="7660084" y="4288196"/>
            <a:ext cx="3405080" cy="797802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預定休學證明書</a:t>
            </a:r>
            <a:r>
              <a:rPr lang="en-US" altLang="zh-TW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大二下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月底前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向註冊單位申請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93D2BB37-5A49-4E1A-B62B-1BDB78DFD45F}"/>
              </a:ext>
            </a:extLst>
          </p:cNvPr>
          <p:cNvSpPr txBox="1"/>
          <p:nvPr/>
        </p:nvSpPr>
        <p:spPr>
          <a:xfrm>
            <a:off x="3140103" y="1209212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大三服役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</p:spTree>
    <p:extLst>
      <p:ext uri="{BB962C8B-B14F-4D97-AF65-F5344CB8AC3E}">
        <p14:creationId xmlns:p14="http://schemas.microsoft.com/office/powerpoint/2010/main" val="12011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 5"/>
          <p:cNvSpPr/>
          <p:nvPr/>
        </p:nvSpPr>
        <p:spPr>
          <a:xfrm>
            <a:off x="436597" y="2731818"/>
            <a:ext cx="1669851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大一上</a:t>
            </a:r>
          </a:p>
        </p:txBody>
      </p:sp>
      <p:sp>
        <p:nvSpPr>
          <p:cNvPr id="8" name="手繪多邊形 7"/>
          <p:cNvSpPr/>
          <p:nvPr/>
        </p:nvSpPr>
        <p:spPr>
          <a:xfrm>
            <a:off x="5832618" y="2740266"/>
            <a:ext cx="1669851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大一下</a:t>
            </a:r>
          </a:p>
        </p:txBody>
      </p:sp>
      <p:sp>
        <p:nvSpPr>
          <p:cNvPr id="9" name="手繪多邊形 8"/>
          <p:cNvSpPr/>
          <p:nvPr/>
        </p:nvSpPr>
        <p:spPr>
          <a:xfrm>
            <a:off x="4949698" y="5196565"/>
            <a:ext cx="2710015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大三、大四</a:t>
            </a:r>
          </a:p>
        </p:txBody>
      </p:sp>
      <p:sp>
        <p:nvSpPr>
          <p:cNvPr id="13" name="手繪多邊形 12"/>
          <p:cNvSpPr/>
          <p:nvPr/>
        </p:nvSpPr>
        <p:spPr>
          <a:xfrm>
            <a:off x="487547" y="5262989"/>
            <a:ext cx="1706433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大二</a:t>
            </a:r>
          </a:p>
        </p:txBody>
      </p:sp>
      <p:sp>
        <p:nvSpPr>
          <p:cNvPr id="4" name="圓角矩形圖說文字 3"/>
          <p:cNvSpPr/>
          <p:nvPr/>
        </p:nvSpPr>
        <p:spPr>
          <a:xfrm>
            <a:off x="5040952" y="969223"/>
            <a:ext cx="6164323" cy="92340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如確定辦理本方案，</a:t>
            </a:r>
            <a:r>
              <a:rPr lang="zh-TW" altLang="en-US" sz="20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每學期皆須辦理</a:t>
            </a:r>
            <a:r>
              <a:rPr lang="en-US" altLang="zh-TW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[</a:t>
            </a:r>
            <a:r>
              <a:rPr lang="zh-TW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彈性修業申請</a:t>
            </a:r>
            <a:r>
              <a:rPr lang="en-US" altLang="zh-TW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申辦時間：</a:t>
            </a:r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每學期開學日前一週完成！</a:t>
            </a:r>
            <a:endParaRPr lang="en-US" altLang="zh-TW" sz="2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9871A8F-3EB8-4C42-A7A4-BB039EA537B9}"/>
              </a:ext>
            </a:extLst>
          </p:cNvPr>
          <p:cNvSpPr txBox="1"/>
          <p:nvPr/>
        </p:nvSpPr>
        <p:spPr>
          <a:xfrm>
            <a:off x="2557018" y="137074"/>
            <a:ext cx="77107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如何擁有就學役男身分？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(3/6)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" name="投影片編號版面配置區 38">
            <a:extLst>
              <a:ext uri="{FF2B5EF4-FFF2-40B4-BE49-F238E27FC236}">
                <a16:creationId xmlns:a16="http://schemas.microsoft.com/office/drawing/2014/main" id="{91D6EDC6-0744-490C-B952-85FBFF93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8</a:t>
            </a:fld>
            <a:endParaRPr lang="zh-TW" altLang="en-US"/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BE408B9-941D-4301-984D-65AD2659701F}"/>
              </a:ext>
            </a:extLst>
          </p:cNvPr>
          <p:cNvGrpSpPr/>
          <p:nvPr/>
        </p:nvGrpSpPr>
        <p:grpSpPr>
          <a:xfrm>
            <a:off x="2289487" y="5095746"/>
            <a:ext cx="2706540" cy="996659"/>
            <a:chOff x="2289487" y="5404272"/>
            <a:chExt cx="2600550" cy="900566"/>
          </a:xfrm>
        </p:grpSpPr>
        <p:sp>
          <p:nvSpPr>
            <p:cNvPr id="62" name="橢圓 61">
              <a:extLst>
                <a:ext uri="{FF2B5EF4-FFF2-40B4-BE49-F238E27FC236}">
                  <a16:creationId xmlns:a16="http://schemas.microsoft.com/office/drawing/2014/main" id="{237B8905-E5E7-4322-B2C0-A9208DE64FCA}"/>
                </a:ext>
              </a:extLst>
            </p:cNvPr>
            <p:cNvSpPr/>
            <p:nvPr/>
          </p:nvSpPr>
          <p:spPr>
            <a:xfrm>
              <a:off x="2289487" y="5404272"/>
              <a:ext cx="2600550" cy="900566"/>
            </a:xfrm>
            <a:prstGeom prst="ellipse">
              <a:avLst/>
            </a:prstGeom>
            <a:noFill/>
            <a:ln w="285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服役一年</a:t>
              </a:r>
              <a:r>
                <a:rPr lang="en-US" altLang="zh-TW" sz="2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(1M)</a:t>
              </a:r>
              <a:endPara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64" name="圖片 63">
              <a:extLst>
                <a:ext uri="{FF2B5EF4-FFF2-40B4-BE49-F238E27FC236}">
                  <a16:creationId xmlns:a16="http://schemas.microsoft.com/office/drawing/2014/main" id="{BF524920-99C8-4B36-94BF-7B81C3F45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667" b="90556" l="10000" r="90000">
                          <a14:foregroundMark x1="49167" y1="6944" x2="49167" y2="6944"/>
                          <a14:foregroundMark x1="45556" y1="90556" x2="45556" y2="9055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6888" y="5620553"/>
              <a:ext cx="540382" cy="540382"/>
            </a:xfrm>
            <a:prstGeom prst="rect">
              <a:avLst/>
            </a:prstGeom>
          </p:spPr>
        </p:pic>
      </p:grpSp>
      <p:sp>
        <p:nvSpPr>
          <p:cNvPr id="19" name="綵帶: 向上傾斜 53">
            <a:extLst>
              <a:ext uri="{FF2B5EF4-FFF2-40B4-BE49-F238E27FC236}">
                <a16:creationId xmlns:a16="http://schemas.microsoft.com/office/drawing/2014/main" id="{B7080CCD-0A05-453B-8AAF-DE6F205C7674}"/>
              </a:ext>
            </a:extLst>
          </p:cNvPr>
          <p:cNvSpPr/>
          <p:nvPr/>
        </p:nvSpPr>
        <p:spPr>
          <a:xfrm>
            <a:off x="204713" y="1029187"/>
            <a:ext cx="3020036" cy="863444"/>
          </a:xfrm>
          <a:prstGeom prst="ribbon2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b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+1M+2</a:t>
            </a:r>
            <a:r>
              <a:rPr lang="zh-TW" altLang="en-US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模式</a:t>
            </a:r>
            <a:endParaRPr lang="en-US" altLang="zh-TW" sz="1600" b="1" kern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(7</a:t>
            </a:r>
            <a:r>
              <a:rPr lang="zh-TW" altLang="en-US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月入伍</a:t>
            </a:r>
            <a:r>
              <a:rPr lang="en-US" altLang="zh-TW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矩形: 圓角 29">
            <a:extLst>
              <a:ext uri="{FF2B5EF4-FFF2-40B4-BE49-F238E27FC236}">
                <a16:creationId xmlns:a16="http://schemas.microsoft.com/office/drawing/2014/main" id="{14B64B2B-025E-4A8D-8732-4067CE348F18}"/>
              </a:ext>
            </a:extLst>
          </p:cNvPr>
          <p:cNvSpPr/>
          <p:nvPr/>
        </p:nvSpPr>
        <p:spPr>
          <a:xfrm>
            <a:off x="7716036" y="4692076"/>
            <a:ext cx="3635455" cy="138185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</a:pP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退役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大三辦理復學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(9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月開學日前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辦理課程加退選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月及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altLang="zh-TW" sz="1600" u="sng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◆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已具彈性修業資格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免申請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18" name="矩形: 圓角 29">
            <a:extLst>
              <a:ext uri="{FF2B5EF4-FFF2-40B4-BE49-F238E27FC236}">
                <a16:creationId xmlns:a16="http://schemas.microsoft.com/office/drawing/2014/main" id="{14B64B2B-025E-4A8D-8732-4067CE348F18}"/>
              </a:ext>
            </a:extLst>
          </p:cNvPr>
          <p:cNvSpPr/>
          <p:nvPr/>
        </p:nvSpPr>
        <p:spPr>
          <a:xfrm>
            <a:off x="2193980" y="2001519"/>
            <a:ext cx="3555891" cy="3017344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次一學期彈性修業</a:t>
            </a:r>
            <a:endParaRPr lang="en-US" altLang="zh-TW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當學期末第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週開始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至次學期開學日前一週完成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辦理當學期課程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加退選</a:t>
            </a:r>
            <a:endParaRPr lang="en-US" altLang="zh-TW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開學第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1~2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(9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申請服役</a:t>
            </a:r>
            <a:endParaRPr lang="en-US" altLang="zh-TW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大一寒假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向公所申請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矩形: 圓角 29">
            <a:extLst>
              <a:ext uri="{FF2B5EF4-FFF2-40B4-BE49-F238E27FC236}">
                <a16:creationId xmlns:a16="http://schemas.microsoft.com/office/drawing/2014/main" id="{14B64B2B-025E-4A8D-8732-4067CE348F18}"/>
              </a:ext>
            </a:extLst>
          </p:cNvPr>
          <p:cNvSpPr/>
          <p:nvPr/>
        </p:nvSpPr>
        <p:spPr>
          <a:xfrm>
            <a:off x="7585216" y="2265824"/>
            <a:ext cx="3620059" cy="1701603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辦理當學期課程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加退選</a:t>
            </a:r>
          </a:p>
          <a:p>
            <a:pPr>
              <a:spcBef>
                <a:spcPts val="6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開學第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1~2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預定休學證明書</a:t>
            </a:r>
            <a:r>
              <a:rPr lang="en-US" altLang="zh-TW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大一下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月底前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向註冊單位申請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6A843F3C-8474-4309-A708-2DDE79C4BDEB}"/>
              </a:ext>
            </a:extLst>
          </p:cNvPr>
          <p:cNvSpPr txBox="1"/>
          <p:nvPr/>
        </p:nvSpPr>
        <p:spPr>
          <a:xfrm>
            <a:off x="3101593" y="1212028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大二服役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</p:spTree>
    <p:extLst>
      <p:ext uri="{BB962C8B-B14F-4D97-AF65-F5344CB8AC3E}">
        <p14:creationId xmlns:p14="http://schemas.microsoft.com/office/powerpoint/2010/main" val="1760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 5"/>
          <p:cNvSpPr/>
          <p:nvPr/>
        </p:nvSpPr>
        <p:spPr>
          <a:xfrm>
            <a:off x="448454" y="2246191"/>
            <a:ext cx="1669851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大一上</a:t>
            </a:r>
          </a:p>
        </p:txBody>
      </p:sp>
      <p:sp>
        <p:nvSpPr>
          <p:cNvPr id="8" name="手繪多邊形 7"/>
          <p:cNvSpPr/>
          <p:nvPr/>
        </p:nvSpPr>
        <p:spPr>
          <a:xfrm>
            <a:off x="6082566" y="2367480"/>
            <a:ext cx="1669851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大一下</a:t>
            </a:r>
          </a:p>
        </p:txBody>
      </p:sp>
      <p:sp>
        <p:nvSpPr>
          <p:cNvPr id="9" name="手繪多邊形 8"/>
          <p:cNvSpPr/>
          <p:nvPr/>
        </p:nvSpPr>
        <p:spPr>
          <a:xfrm>
            <a:off x="448455" y="3095290"/>
            <a:ext cx="1669851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大二上</a:t>
            </a:r>
          </a:p>
        </p:txBody>
      </p:sp>
      <p:sp>
        <p:nvSpPr>
          <p:cNvPr id="10" name="手繪多邊形 9"/>
          <p:cNvSpPr/>
          <p:nvPr/>
        </p:nvSpPr>
        <p:spPr>
          <a:xfrm>
            <a:off x="6082565" y="3176131"/>
            <a:ext cx="1669851" cy="648000"/>
          </a:xfrm>
          <a:custGeom>
            <a:avLst/>
            <a:gdLst>
              <a:gd name="connsiteX0" fmla="*/ 0 w 1669851"/>
              <a:gd name="connsiteY0" fmla="*/ 0 h 667940"/>
              <a:gd name="connsiteX1" fmla="*/ 1335881 w 1669851"/>
              <a:gd name="connsiteY1" fmla="*/ 0 h 667940"/>
              <a:gd name="connsiteX2" fmla="*/ 1669851 w 1669851"/>
              <a:gd name="connsiteY2" fmla="*/ 333970 h 667940"/>
              <a:gd name="connsiteX3" fmla="*/ 1335881 w 1669851"/>
              <a:gd name="connsiteY3" fmla="*/ 667940 h 667940"/>
              <a:gd name="connsiteX4" fmla="*/ 0 w 1669851"/>
              <a:gd name="connsiteY4" fmla="*/ 667940 h 667940"/>
              <a:gd name="connsiteX5" fmla="*/ 333970 w 1669851"/>
              <a:gd name="connsiteY5" fmla="*/ 333970 h 667940"/>
              <a:gd name="connsiteX6" fmla="*/ 0 w 1669851"/>
              <a:gd name="connsiteY6" fmla="*/ 0 h 6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9851" h="667940">
                <a:moveTo>
                  <a:pt x="0" y="0"/>
                </a:moveTo>
                <a:lnTo>
                  <a:pt x="1335881" y="0"/>
                </a:lnTo>
                <a:lnTo>
                  <a:pt x="1669851" y="333970"/>
                </a:lnTo>
                <a:lnTo>
                  <a:pt x="1335881" y="667940"/>
                </a:lnTo>
                <a:lnTo>
                  <a:pt x="0" y="667940"/>
                </a:lnTo>
                <a:lnTo>
                  <a:pt x="333970" y="333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5982" tIns="30671" rIns="364641" bIns="30671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大二下</a:t>
            </a:r>
          </a:p>
        </p:txBody>
      </p:sp>
      <p:sp>
        <p:nvSpPr>
          <p:cNvPr id="4" name="圓角矩形圖說文字 3"/>
          <p:cNvSpPr/>
          <p:nvPr/>
        </p:nvSpPr>
        <p:spPr>
          <a:xfrm>
            <a:off x="5274206" y="946164"/>
            <a:ext cx="6079593" cy="83246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如確定辦理本方案，</a:t>
            </a:r>
            <a:r>
              <a:rPr lang="zh-TW" altLang="en-US" sz="20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每學期皆須辦理</a:t>
            </a:r>
            <a:r>
              <a:rPr lang="en-US" altLang="zh-TW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[</a:t>
            </a:r>
            <a:r>
              <a:rPr lang="zh-TW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彈性修業申請</a:t>
            </a:r>
            <a:r>
              <a:rPr lang="en-US" altLang="zh-TW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申辦時間：</a:t>
            </a:r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每學期開學日前一週完成！</a:t>
            </a:r>
            <a:endParaRPr lang="en-US" altLang="zh-TW" sz="2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9871A8F-3EB8-4C42-A7A4-BB039EA537B9}"/>
              </a:ext>
            </a:extLst>
          </p:cNvPr>
          <p:cNvSpPr txBox="1"/>
          <p:nvPr/>
        </p:nvSpPr>
        <p:spPr>
          <a:xfrm>
            <a:off x="2557018" y="137074"/>
            <a:ext cx="77107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如何擁有就學役男身分？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(4/6)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" name="投影片編號版面配置區 38">
            <a:extLst>
              <a:ext uri="{FF2B5EF4-FFF2-40B4-BE49-F238E27FC236}">
                <a16:creationId xmlns:a16="http://schemas.microsoft.com/office/drawing/2014/main" id="{91D6EDC6-0744-490C-B952-85FBFF93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839-9584-4ACE-8004-11CC447D53D3}" type="slidenum">
              <a:rPr lang="zh-TW" altLang="en-US" smtClean="0"/>
              <a:pPr/>
              <a:t>9</a:t>
            </a:fld>
            <a:endParaRPr lang="zh-TW" altLang="en-US"/>
          </a:p>
        </p:txBody>
      </p: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1D599216-A7B3-49E1-83A6-5AD2FD16A979}"/>
              </a:ext>
            </a:extLst>
          </p:cNvPr>
          <p:cNvGrpSpPr/>
          <p:nvPr/>
        </p:nvGrpSpPr>
        <p:grpSpPr>
          <a:xfrm>
            <a:off x="296899" y="5197103"/>
            <a:ext cx="5477187" cy="993040"/>
            <a:chOff x="323532" y="5523775"/>
            <a:chExt cx="5477187" cy="993040"/>
          </a:xfrm>
        </p:grpSpPr>
        <p:sp>
          <p:nvSpPr>
            <p:cNvPr id="13" name="手繪多邊形 12"/>
            <p:cNvSpPr/>
            <p:nvPr/>
          </p:nvSpPr>
          <p:spPr>
            <a:xfrm>
              <a:off x="323532" y="5701285"/>
              <a:ext cx="3297232" cy="648794"/>
            </a:xfrm>
            <a:custGeom>
              <a:avLst/>
              <a:gdLst>
                <a:gd name="connsiteX0" fmla="*/ 0 w 1669851"/>
                <a:gd name="connsiteY0" fmla="*/ 0 h 667940"/>
                <a:gd name="connsiteX1" fmla="*/ 1335881 w 1669851"/>
                <a:gd name="connsiteY1" fmla="*/ 0 h 667940"/>
                <a:gd name="connsiteX2" fmla="*/ 1669851 w 1669851"/>
                <a:gd name="connsiteY2" fmla="*/ 333970 h 667940"/>
                <a:gd name="connsiteX3" fmla="*/ 1335881 w 1669851"/>
                <a:gd name="connsiteY3" fmla="*/ 667940 h 667940"/>
                <a:gd name="connsiteX4" fmla="*/ 0 w 1669851"/>
                <a:gd name="connsiteY4" fmla="*/ 667940 h 667940"/>
                <a:gd name="connsiteX5" fmla="*/ 333970 w 1669851"/>
                <a:gd name="connsiteY5" fmla="*/ 333970 h 667940"/>
                <a:gd name="connsiteX6" fmla="*/ 0 w 1669851"/>
                <a:gd name="connsiteY6" fmla="*/ 0 h 66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69851" h="667940">
                  <a:moveTo>
                    <a:pt x="0" y="0"/>
                  </a:moveTo>
                  <a:lnTo>
                    <a:pt x="1335881" y="0"/>
                  </a:lnTo>
                  <a:lnTo>
                    <a:pt x="1669851" y="333970"/>
                  </a:lnTo>
                  <a:lnTo>
                    <a:pt x="1335881" y="667940"/>
                  </a:lnTo>
                  <a:lnTo>
                    <a:pt x="0" y="667940"/>
                  </a:lnTo>
                  <a:lnTo>
                    <a:pt x="333970" y="3339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5982" tIns="30671" rIns="364641" bIns="30671" numCol="1" spcCol="1270" anchor="ctr" anchorCtr="0">
              <a:noAutofit/>
            </a:bodyPr>
            <a:lstStyle/>
            <a:p>
              <a:pPr lvl="0" algn="ctr" defTabSz="1022350">
                <a:spcBef>
                  <a:spcPct val="0"/>
                </a:spcBef>
              </a:pP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大三下 </a:t>
              </a:r>
              <a:r>
                <a:rPr lang="zh-TW" altLang="en-US" sz="23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、</a:t>
              </a:r>
              <a:r>
                <a:rPr lang="en-US" altLang="zh-TW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大四上</a:t>
              </a:r>
            </a:p>
          </p:txBody>
        </p:sp>
        <p:grpSp>
          <p:nvGrpSpPr>
            <p:cNvPr id="5" name="群組 4">
              <a:extLst>
                <a:ext uri="{FF2B5EF4-FFF2-40B4-BE49-F238E27FC236}">
                  <a16:creationId xmlns:a16="http://schemas.microsoft.com/office/drawing/2014/main" id="{8380D23C-0007-455D-8B9C-29A069E61267}"/>
                </a:ext>
              </a:extLst>
            </p:cNvPr>
            <p:cNvGrpSpPr/>
            <p:nvPr/>
          </p:nvGrpSpPr>
          <p:grpSpPr>
            <a:xfrm>
              <a:off x="3620764" y="5523775"/>
              <a:ext cx="2179955" cy="993040"/>
              <a:chOff x="4040861" y="5420865"/>
              <a:chExt cx="2294040" cy="1148173"/>
            </a:xfrm>
          </p:grpSpPr>
          <p:sp>
            <p:nvSpPr>
              <p:cNvPr id="62" name="橢圓 61">
                <a:extLst>
                  <a:ext uri="{FF2B5EF4-FFF2-40B4-BE49-F238E27FC236}">
                    <a16:creationId xmlns:a16="http://schemas.microsoft.com/office/drawing/2014/main" id="{237B8905-E5E7-4322-B2C0-A9208DE64FCA}"/>
                  </a:ext>
                </a:extLst>
              </p:cNvPr>
              <p:cNvSpPr/>
              <p:nvPr/>
            </p:nvSpPr>
            <p:spPr>
              <a:xfrm>
                <a:off x="4040861" y="5420865"/>
                <a:ext cx="2294040" cy="1148173"/>
              </a:xfrm>
              <a:prstGeom prst="ellipse">
                <a:avLst/>
              </a:prstGeom>
              <a:noFill/>
              <a:ln w="28575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服役一年</a:t>
                </a:r>
                <a:r>
                  <a:rPr lang="en-US" altLang="zh-TW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1M</a:t>
                </a:r>
                <a:r>
                  <a:rPr lang="en-US" altLang="zh-TW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  <a:endPara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pic>
            <p:nvPicPr>
              <p:cNvPr id="64" name="圖片 63">
                <a:extLst>
                  <a:ext uri="{FF2B5EF4-FFF2-40B4-BE49-F238E27FC236}">
                    <a16:creationId xmlns:a16="http://schemas.microsoft.com/office/drawing/2014/main" id="{BF524920-99C8-4B36-94BF-7B81C3F45A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6667" b="90556" l="10000" r="90000">
                            <a14:foregroundMark x1="49167" y1="6944" x2="49167" y2="6944"/>
                            <a14:foregroundMark x1="45556" y1="90556" x2="45556" y2="90556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08862" y="5718853"/>
                <a:ext cx="523577" cy="523578"/>
              </a:xfrm>
              <a:prstGeom prst="rect">
                <a:avLst/>
              </a:prstGeom>
            </p:spPr>
          </p:pic>
        </p:grpSp>
      </p:grpSp>
      <p:sp>
        <p:nvSpPr>
          <p:cNvPr id="19" name="綵帶: 向上傾斜 53">
            <a:extLst>
              <a:ext uri="{FF2B5EF4-FFF2-40B4-BE49-F238E27FC236}">
                <a16:creationId xmlns:a16="http://schemas.microsoft.com/office/drawing/2014/main" id="{B7080CCD-0A05-453B-8AAF-DE6F205C7674}"/>
              </a:ext>
            </a:extLst>
          </p:cNvPr>
          <p:cNvSpPr/>
          <p:nvPr/>
        </p:nvSpPr>
        <p:spPr>
          <a:xfrm>
            <a:off x="149910" y="1062211"/>
            <a:ext cx="3020036" cy="863444"/>
          </a:xfrm>
          <a:prstGeom prst="ribbon2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2+1M+1</a:t>
            </a:r>
            <a:r>
              <a:rPr lang="zh-TW" altLang="en-US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模式</a:t>
            </a:r>
            <a:endParaRPr lang="en-US" altLang="zh-TW" sz="1600" b="1" kern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(1</a:t>
            </a:r>
            <a:r>
              <a:rPr lang="zh-TW" altLang="en-US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月中旬入伍</a:t>
            </a:r>
            <a:r>
              <a:rPr lang="en-US" altLang="zh-TW" sz="1600" b="1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5F2424F0-03D5-46A1-B898-1FB37F79A657}"/>
              </a:ext>
            </a:extLst>
          </p:cNvPr>
          <p:cNvGrpSpPr/>
          <p:nvPr/>
        </p:nvGrpSpPr>
        <p:grpSpPr>
          <a:xfrm>
            <a:off x="5916265" y="4941210"/>
            <a:ext cx="5180521" cy="1277982"/>
            <a:chOff x="6365716" y="5307765"/>
            <a:chExt cx="5180521" cy="1277982"/>
          </a:xfrm>
        </p:grpSpPr>
        <p:sp>
          <p:nvSpPr>
            <p:cNvPr id="21" name="手繪多邊形 20"/>
            <p:cNvSpPr/>
            <p:nvPr/>
          </p:nvSpPr>
          <p:spPr>
            <a:xfrm>
              <a:off x="6365716" y="5682011"/>
              <a:ext cx="1958778" cy="648000"/>
            </a:xfrm>
            <a:custGeom>
              <a:avLst/>
              <a:gdLst>
                <a:gd name="connsiteX0" fmla="*/ 0 w 1669851"/>
                <a:gd name="connsiteY0" fmla="*/ 0 h 667940"/>
                <a:gd name="connsiteX1" fmla="*/ 1335881 w 1669851"/>
                <a:gd name="connsiteY1" fmla="*/ 0 h 667940"/>
                <a:gd name="connsiteX2" fmla="*/ 1669851 w 1669851"/>
                <a:gd name="connsiteY2" fmla="*/ 333970 h 667940"/>
                <a:gd name="connsiteX3" fmla="*/ 1335881 w 1669851"/>
                <a:gd name="connsiteY3" fmla="*/ 667940 h 667940"/>
                <a:gd name="connsiteX4" fmla="*/ 0 w 1669851"/>
                <a:gd name="connsiteY4" fmla="*/ 667940 h 667940"/>
                <a:gd name="connsiteX5" fmla="*/ 333970 w 1669851"/>
                <a:gd name="connsiteY5" fmla="*/ 333970 h 667940"/>
                <a:gd name="connsiteX6" fmla="*/ 0 w 1669851"/>
                <a:gd name="connsiteY6" fmla="*/ 0 h 66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69851" h="667940">
                  <a:moveTo>
                    <a:pt x="0" y="0"/>
                  </a:moveTo>
                  <a:lnTo>
                    <a:pt x="1335881" y="0"/>
                  </a:lnTo>
                  <a:lnTo>
                    <a:pt x="1669851" y="333970"/>
                  </a:lnTo>
                  <a:lnTo>
                    <a:pt x="1335881" y="667940"/>
                  </a:lnTo>
                  <a:lnTo>
                    <a:pt x="0" y="667940"/>
                  </a:lnTo>
                  <a:lnTo>
                    <a:pt x="333970" y="3339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5982" tIns="30671" rIns="364641" bIns="30671" numCol="1" spcCol="1270" anchor="ctr" anchorCtr="0">
              <a:noAutofit/>
            </a:bodyPr>
            <a:lstStyle/>
            <a:p>
              <a:pPr lvl="0" algn="ctr" defTabSz="1022350">
                <a:spcBef>
                  <a:spcPct val="0"/>
                </a:spcBef>
              </a:pP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大</a:t>
              </a:r>
              <a:r>
                <a:rPr lang="zh-TW" altLang="en-US" sz="23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四下</a:t>
              </a:r>
              <a:endParaRPr lang="zh-TW" altLang="en-US" sz="23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2" name="矩形: 圓角 29">
              <a:extLst>
                <a:ext uri="{FF2B5EF4-FFF2-40B4-BE49-F238E27FC236}">
                  <a16:creationId xmlns:a16="http://schemas.microsoft.com/office/drawing/2014/main" id="{14B64B2B-025E-4A8D-8732-4067CE348F18}"/>
                </a:ext>
              </a:extLst>
            </p:cNvPr>
            <p:cNvSpPr/>
            <p:nvPr/>
          </p:nvSpPr>
          <p:spPr>
            <a:xfrm>
              <a:off x="8355310" y="5307765"/>
              <a:ext cx="3190927" cy="1277982"/>
            </a:xfrm>
            <a:prstGeom prst="round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ts val="1200"/>
                </a:spcBef>
              </a:pP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退役辦理復學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(2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月開學日前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1200"/>
                </a:spcBef>
              </a:pP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辦理課程加退選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(2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</a:p>
            <a:p>
              <a:pPr>
                <a:spcBef>
                  <a:spcPts val="1200"/>
                </a:spcBef>
              </a:pPr>
              <a:r>
                <a:rPr lang="en-US" altLang="zh-TW" sz="1600" u="sng" dirty="0">
                  <a:solidFill>
                    <a:schemeClr val="tx1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◆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已具彈性修業資格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免申請</a:t>
              </a:r>
              <a:r>
                <a:rPr lang="en-US" altLang="zh-TW" sz="1600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</a:p>
          </p:txBody>
        </p:sp>
      </p:grpSp>
      <p:sp>
        <p:nvSpPr>
          <p:cNvPr id="20" name="矩形: 圓角 29">
            <a:extLst>
              <a:ext uri="{FF2B5EF4-FFF2-40B4-BE49-F238E27FC236}">
                <a16:creationId xmlns:a16="http://schemas.microsoft.com/office/drawing/2014/main" id="{14B64B2B-025E-4A8D-8732-4067CE348F18}"/>
              </a:ext>
            </a:extLst>
          </p:cNvPr>
          <p:cNvSpPr/>
          <p:nvPr/>
        </p:nvSpPr>
        <p:spPr>
          <a:xfrm>
            <a:off x="7888638" y="1892998"/>
            <a:ext cx="3305836" cy="2955779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次一學期彈性修業</a:t>
            </a:r>
            <a:endParaRPr lang="en-US" altLang="zh-TW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當學期第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週開始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至次學期開學日前一週完成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(9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辦理當學期課程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加退選</a:t>
            </a:r>
            <a:br>
              <a:rPr lang="en-US" altLang="zh-TW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開學第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1~2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辦理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暑期選課</a:t>
            </a:r>
            <a:b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當學期第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週開始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申請服役</a:t>
            </a:r>
            <a:br>
              <a:rPr lang="en-US" altLang="zh-TW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大二暑假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(9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向公所申請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矩形: 圓角 29">
            <a:extLst>
              <a:ext uri="{FF2B5EF4-FFF2-40B4-BE49-F238E27FC236}">
                <a16:creationId xmlns:a16="http://schemas.microsoft.com/office/drawing/2014/main" id="{14B64B2B-025E-4A8D-8732-4067CE348F18}"/>
              </a:ext>
            </a:extLst>
          </p:cNvPr>
          <p:cNvSpPr/>
          <p:nvPr/>
        </p:nvSpPr>
        <p:spPr>
          <a:xfrm>
            <a:off x="2186536" y="2002163"/>
            <a:ext cx="3465163" cy="2055614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次一學期彈性修業</a:t>
            </a:r>
            <a:endParaRPr lang="en-US" altLang="zh-TW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當學期第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週開始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次學期開學日前一週完成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辦理當學期課程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加退選</a:t>
            </a:r>
            <a:endParaRPr lang="en-US" altLang="zh-TW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開學第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1~2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(9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DC9653DE-580B-4814-9AC4-A55933CB15AF}"/>
              </a:ext>
            </a:extLst>
          </p:cNvPr>
          <p:cNvGrpSpPr/>
          <p:nvPr/>
        </p:nvGrpSpPr>
        <p:grpSpPr>
          <a:xfrm>
            <a:off x="485869" y="4143606"/>
            <a:ext cx="5210776" cy="993040"/>
            <a:chOff x="485869" y="4383742"/>
            <a:chExt cx="5210776" cy="993040"/>
          </a:xfrm>
        </p:grpSpPr>
        <p:sp>
          <p:nvSpPr>
            <p:cNvPr id="11" name="手繪多邊形 10"/>
            <p:cNvSpPr/>
            <p:nvPr/>
          </p:nvSpPr>
          <p:spPr>
            <a:xfrm>
              <a:off x="485869" y="4469777"/>
              <a:ext cx="1669851" cy="667940"/>
            </a:xfrm>
            <a:custGeom>
              <a:avLst/>
              <a:gdLst>
                <a:gd name="connsiteX0" fmla="*/ 0 w 1669851"/>
                <a:gd name="connsiteY0" fmla="*/ 0 h 667940"/>
                <a:gd name="connsiteX1" fmla="*/ 1335881 w 1669851"/>
                <a:gd name="connsiteY1" fmla="*/ 0 h 667940"/>
                <a:gd name="connsiteX2" fmla="*/ 1669851 w 1669851"/>
                <a:gd name="connsiteY2" fmla="*/ 333970 h 667940"/>
                <a:gd name="connsiteX3" fmla="*/ 1335881 w 1669851"/>
                <a:gd name="connsiteY3" fmla="*/ 667940 h 667940"/>
                <a:gd name="connsiteX4" fmla="*/ 0 w 1669851"/>
                <a:gd name="connsiteY4" fmla="*/ 667940 h 667940"/>
                <a:gd name="connsiteX5" fmla="*/ 333970 w 1669851"/>
                <a:gd name="connsiteY5" fmla="*/ 333970 h 667940"/>
                <a:gd name="connsiteX6" fmla="*/ 0 w 1669851"/>
                <a:gd name="connsiteY6" fmla="*/ 0 h 66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69851" h="667940">
                  <a:moveTo>
                    <a:pt x="0" y="0"/>
                  </a:moveTo>
                  <a:lnTo>
                    <a:pt x="1335881" y="0"/>
                  </a:lnTo>
                  <a:lnTo>
                    <a:pt x="1669851" y="333970"/>
                  </a:lnTo>
                  <a:lnTo>
                    <a:pt x="1335881" y="667940"/>
                  </a:lnTo>
                  <a:lnTo>
                    <a:pt x="0" y="667940"/>
                  </a:lnTo>
                  <a:lnTo>
                    <a:pt x="333970" y="3339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5982" tIns="30671" rIns="364641" bIns="30671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300" b="1" kern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大三上</a:t>
              </a:r>
            </a:p>
          </p:txBody>
        </p:sp>
        <p:sp>
          <p:nvSpPr>
            <p:cNvPr id="25" name="矩形: 圓角 29">
              <a:extLst>
                <a:ext uri="{FF2B5EF4-FFF2-40B4-BE49-F238E27FC236}">
                  <a16:creationId xmlns:a16="http://schemas.microsoft.com/office/drawing/2014/main" id="{36A72E02-0F1A-4E4C-9A29-72501C58F5F4}"/>
                </a:ext>
              </a:extLst>
            </p:cNvPr>
            <p:cNvSpPr/>
            <p:nvPr/>
          </p:nvSpPr>
          <p:spPr>
            <a:xfrm>
              <a:off x="2176590" y="4383742"/>
              <a:ext cx="3520055" cy="993040"/>
            </a:xfrm>
            <a:prstGeom prst="round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ts val="1200"/>
                </a:spcBef>
              </a:pPr>
              <a:r>
                <a:rPr lang="zh-TW" altLang="en-US" u="sng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申請</a:t>
              </a:r>
              <a:r>
                <a:rPr lang="zh-TW" altLang="en-US" u="sng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預定休學證明書</a:t>
              </a:r>
              <a:r>
                <a:rPr lang="en-US" altLang="zh-TW" u="sng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大三上</a:t>
              </a:r>
              <a:r>
                <a:rPr lang="en-US" altLang="zh-TW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</a:p>
            <a:p>
              <a:pPr>
                <a:spcBef>
                  <a:spcPts val="600"/>
                </a:spcBef>
              </a:pPr>
              <a:r>
                <a:rPr lang="en-US" altLang="zh-TW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12</a:t>
              </a:r>
              <a:r>
                <a:rPr lang="zh-TW" altLang="en-US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月底前</a:t>
              </a: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向註冊單位申請</a:t>
              </a:r>
              <a:endPara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B72D883F-F754-45CD-8D6B-06F6A4AEC90F}"/>
              </a:ext>
            </a:extLst>
          </p:cNvPr>
          <p:cNvSpPr txBox="1"/>
          <p:nvPr/>
        </p:nvSpPr>
        <p:spPr>
          <a:xfrm>
            <a:off x="3114530" y="913956"/>
            <a:ext cx="22365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大三下</a:t>
            </a:r>
            <a:br>
              <a:rPr lang="en-US" altLang="zh-TW" sz="32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大四上服役</a:t>
            </a:r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2023/8/16</a:t>
            </a:r>
            <a:endParaRPr lang="zh-TW" altLang="en-US"/>
          </a:p>
        </p:txBody>
      </p:sp>
      <p:sp>
        <p:nvSpPr>
          <p:cNvPr id="15" name="頁尾版面配置區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國立勤益科技大學學生就學期間服役彈性修業措施</a:t>
            </a:r>
          </a:p>
        </p:txBody>
      </p:sp>
    </p:spTree>
    <p:extLst>
      <p:ext uri="{BB962C8B-B14F-4D97-AF65-F5344CB8AC3E}">
        <p14:creationId xmlns:p14="http://schemas.microsoft.com/office/powerpoint/2010/main" val="47487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</TotalTime>
  <Words>2288</Words>
  <Application>Microsoft Office PowerPoint</Application>
  <PresentationFormat>寬螢幕</PresentationFormat>
  <Paragraphs>285</Paragraphs>
  <Slides>15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Wingdings</vt:lpstr>
      <vt:lpstr>Office 佈景主題</vt:lpstr>
      <vt:lpstr>國立勤益科技大學 學生就學期間服役彈性修業措施</vt:lpstr>
      <vt:lpstr>目次</vt:lpstr>
      <vt:lpstr>PowerPoint 簡報</vt:lpstr>
      <vt:lpstr>PowerPoint 簡報</vt:lpstr>
      <vt:lpstr>學校彈性修業專案指引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如何在3學年修課期間完成學業呢？</vt:lpstr>
      <vt:lpstr>PowerPoint 簡報</vt:lpstr>
      <vt:lpstr>教育部相關資訊下載區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319</cp:revision>
  <cp:lastPrinted>2023-08-09T04:45:45Z</cp:lastPrinted>
  <dcterms:created xsi:type="dcterms:W3CDTF">2023-07-18T08:08:17Z</dcterms:created>
  <dcterms:modified xsi:type="dcterms:W3CDTF">2023-08-29T10:25:36Z</dcterms:modified>
</cp:coreProperties>
</file>